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sldIdLst>
    <p:sldId id="280" r:id="rId5"/>
    <p:sldId id="281" r:id="rId6"/>
    <p:sldId id="282" r:id="rId7"/>
    <p:sldId id="298" r:id="rId8"/>
    <p:sldId id="301" r:id="rId9"/>
    <p:sldId id="285" r:id="rId10"/>
    <p:sldId id="302" r:id="rId11"/>
    <p:sldId id="303" r:id="rId12"/>
    <p:sldId id="304" r:id="rId13"/>
    <p:sldId id="289" r:id="rId14"/>
    <p:sldId id="295" r:id="rId15"/>
    <p:sldId id="297" r:id="rId16"/>
    <p:sldId id="299" r:id="rId17"/>
    <p:sldId id="292" r:id="rId18"/>
    <p:sldId id="293" r:id="rId19"/>
    <p:sldId id="291"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00" autoAdjust="0"/>
    <p:restoredTop sz="94619" autoAdjust="0"/>
  </p:normalViewPr>
  <p:slideViewPr>
    <p:cSldViewPr snapToGrid="0">
      <p:cViewPr>
        <p:scale>
          <a:sx n="95" d="100"/>
          <a:sy n="95" d="100"/>
        </p:scale>
        <p:origin x="38" y="5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diagrams/_rels/data1.xml.rels><?xml version="1.0" encoding="UTF-8" standalone="yes"?>
<Relationships xmlns="http://schemas.openxmlformats.org/package/2006/relationships"><Relationship Id="rId8" Type="http://schemas.openxmlformats.org/officeDocument/2006/relationships/image" Target="../media/image22.svg"/><Relationship Id="rId13" Type="http://schemas.openxmlformats.org/officeDocument/2006/relationships/image" Target="../media/image27.png"/><Relationship Id="rId3" Type="http://schemas.openxmlformats.org/officeDocument/2006/relationships/image" Target="../media/image17.png"/><Relationship Id="rId7" Type="http://schemas.openxmlformats.org/officeDocument/2006/relationships/image" Target="../media/image21.png"/><Relationship Id="rId12" Type="http://schemas.openxmlformats.org/officeDocument/2006/relationships/image" Target="../media/image26.svg"/><Relationship Id="rId2" Type="http://schemas.openxmlformats.org/officeDocument/2006/relationships/image" Target="../media/image16.svg"/><Relationship Id="rId16" Type="http://schemas.openxmlformats.org/officeDocument/2006/relationships/image" Target="../media/image30.svg"/><Relationship Id="rId1" Type="http://schemas.openxmlformats.org/officeDocument/2006/relationships/image" Target="../media/image15.png"/><Relationship Id="rId6" Type="http://schemas.openxmlformats.org/officeDocument/2006/relationships/image" Target="../media/image20.svg"/><Relationship Id="rId11" Type="http://schemas.openxmlformats.org/officeDocument/2006/relationships/image" Target="../media/image25.png"/><Relationship Id="rId5" Type="http://schemas.openxmlformats.org/officeDocument/2006/relationships/image" Target="../media/image19.png"/><Relationship Id="rId15" Type="http://schemas.openxmlformats.org/officeDocument/2006/relationships/image" Target="../media/image29.png"/><Relationship Id="rId10" Type="http://schemas.openxmlformats.org/officeDocument/2006/relationships/image" Target="../media/image24.svg"/><Relationship Id="rId4" Type="http://schemas.openxmlformats.org/officeDocument/2006/relationships/image" Target="../media/image18.svg"/><Relationship Id="rId9" Type="http://schemas.openxmlformats.org/officeDocument/2006/relationships/image" Target="../media/image23.png"/><Relationship Id="rId14" Type="http://schemas.openxmlformats.org/officeDocument/2006/relationships/image" Target="../media/image28.svg"/></Relationships>
</file>

<file path=ppt/diagrams/_rels/data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svg"/><Relationship Id="rId1" Type="http://schemas.openxmlformats.org/officeDocument/2006/relationships/image" Target="../media/image37.png"/><Relationship Id="rId6" Type="http://schemas.openxmlformats.org/officeDocument/2006/relationships/image" Target="../media/image42.svg"/><Relationship Id="rId5" Type="http://schemas.openxmlformats.org/officeDocument/2006/relationships/image" Target="../media/image41.png"/><Relationship Id="rId4" Type="http://schemas.openxmlformats.org/officeDocument/2006/relationships/image" Target="../media/image40.svg"/></Relationships>
</file>

<file path=ppt/diagrams/_rels/drawing1.xml.rels><?xml version="1.0" encoding="UTF-8" standalone="yes"?>
<Relationships xmlns="http://schemas.openxmlformats.org/package/2006/relationships"><Relationship Id="rId8" Type="http://schemas.openxmlformats.org/officeDocument/2006/relationships/image" Target="../media/image22.svg"/><Relationship Id="rId13" Type="http://schemas.openxmlformats.org/officeDocument/2006/relationships/image" Target="../media/image27.png"/><Relationship Id="rId3" Type="http://schemas.openxmlformats.org/officeDocument/2006/relationships/image" Target="../media/image17.png"/><Relationship Id="rId7" Type="http://schemas.openxmlformats.org/officeDocument/2006/relationships/image" Target="../media/image21.png"/><Relationship Id="rId12" Type="http://schemas.openxmlformats.org/officeDocument/2006/relationships/image" Target="../media/image26.svg"/><Relationship Id="rId2" Type="http://schemas.openxmlformats.org/officeDocument/2006/relationships/image" Target="../media/image16.svg"/><Relationship Id="rId16" Type="http://schemas.openxmlformats.org/officeDocument/2006/relationships/image" Target="../media/image30.svg"/><Relationship Id="rId1" Type="http://schemas.openxmlformats.org/officeDocument/2006/relationships/image" Target="../media/image15.png"/><Relationship Id="rId6" Type="http://schemas.openxmlformats.org/officeDocument/2006/relationships/image" Target="../media/image20.svg"/><Relationship Id="rId11" Type="http://schemas.openxmlformats.org/officeDocument/2006/relationships/image" Target="../media/image25.png"/><Relationship Id="rId5" Type="http://schemas.openxmlformats.org/officeDocument/2006/relationships/image" Target="../media/image19.png"/><Relationship Id="rId15" Type="http://schemas.openxmlformats.org/officeDocument/2006/relationships/image" Target="../media/image29.png"/><Relationship Id="rId10" Type="http://schemas.openxmlformats.org/officeDocument/2006/relationships/image" Target="../media/image24.svg"/><Relationship Id="rId4" Type="http://schemas.openxmlformats.org/officeDocument/2006/relationships/image" Target="../media/image18.svg"/><Relationship Id="rId9" Type="http://schemas.openxmlformats.org/officeDocument/2006/relationships/image" Target="../media/image23.png"/><Relationship Id="rId14" Type="http://schemas.openxmlformats.org/officeDocument/2006/relationships/image" Target="../media/image28.svg"/></Relationships>
</file>

<file path=ppt/diagrams/_rels/drawing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svg"/><Relationship Id="rId1" Type="http://schemas.openxmlformats.org/officeDocument/2006/relationships/image" Target="../media/image37.png"/><Relationship Id="rId6" Type="http://schemas.openxmlformats.org/officeDocument/2006/relationships/image" Target="../media/image42.svg"/><Relationship Id="rId5" Type="http://schemas.openxmlformats.org/officeDocument/2006/relationships/image" Target="../media/image41.png"/><Relationship Id="rId4" Type="http://schemas.openxmlformats.org/officeDocument/2006/relationships/image" Target="../media/image40.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06BC6A6-D6FD-49B6-8E6A-81B3EC33FE66}"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84DE6923-9FCE-4972-98F4-FB5DB1062F03}">
      <dgm:prSet/>
      <dgm:spPr/>
      <dgm:t>
        <a:bodyPr/>
        <a:lstStyle/>
        <a:p>
          <a:r>
            <a:rPr lang="en-GB" u="sng"/>
            <a:t>Hypotheses:</a:t>
          </a:r>
          <a:endParaRPr lang="en-US"/>
        </a:p>
      </dgm:t>
    </dgm:pt>
    <dgm:pt modelId="{D3ECB3BB-79BC-4619-9B12-6D3F73A44889}" type="parTrans" cxnId="{DC9D2FBD-0C3E-4479-B376-7FA45ADDCFD8}">
      <dgm:prSet/>
      <dgm:spPr/>
      <dgm:t>
        <a:bodyPr/>
        <a:lstStyle/>
        <a:p>
          <a:endParaRPr lang="en-US"/>
        </a:p>
      </dgm:t>
    </dgm:pt>
    <dgm:pt modelId="{B0EFCACD-4061-4FF0-90C3-89BE6713AB55}" type="sibTrans" cxnId="{DC9D2FBD-0C3E-4479-B376-7FA45ADDCFD8}">
      <dgm:prSet/>
      <dgm:spPr/>
      <dgm:t>
        <a:bodyPr/>
        <a:lstStyle/>
        <a:p>
          <a:endParaRPr lang="en-US"/>
        </a:p>
      </dgm:t>
    </dgm:pt>
    <dgm:pt modelId="{0485B59F-5650-4D26-933D-16343A3C9683}">
      <dgm:prSet/>
      <dgm:spPr/>
      <dgm:t>
        <a:bodyPr/>
        <a:lstStyle/>
        <a:p>
          <a:r>
            <a:rPr lang="en-GB"/>
            <a:t>Hotter weather leads to more flooding (more severe, more frequent)</a:t>
          </a:r>
          <a:endParaRPr lang="en-US"/>
        </a:p>
      </dgm:t>
    </dgm:pt>
    <dgm:pt modelId="{114E63F4-AA62-48D4-B973-1AA76547E9FC}" type="parTrans" cxnId="{7A27A731-0746-41CC-A50B-4D11EA5A1EF4}">
      <dgm:prSet/>
      <dgm:spPr/>
      <dgm:t>
        <a:bodyPr/>
        <a:lstStyle/>
        <a:p>
          <a:endParaRPr lang="en-US"/>
        </a:p>
      </dgm:t>
    </dgm:pt>
    <dgm:pt modelId="{7D7B6213-06E2-484E-9830-80F4D53E97EA}" type="sibTrans" cxnId="{7A27A731-0746-41CC-A50B-4D11EA5A1EF4}">
      <dgm:prSet/>
      <dgm:spPr/>
      <dgm:t>
        <a:bodyPr/>
        <a:lstStyle/>
        <a:p>
          <a:endParaRPr lang="en-US"/>
        </a:p>
      </dgm:t>
    </dgm:pt>
    <dgm:pt modelId="{F0F295A6-EED9-451F-8C19-81DC657625F4}">
      <dgm:prSet/>
      <dgm:spPr/>
      <dgm:t>
        <a:bodyPr/>
        <a:lstStyle/>
        <a:p>
          <a:r>
            <a:rPr lang="en-GB" u="sng"/>
            <a:t>Data sources</a:t>
          </a:r>
          <a:endParaRPr lang="en-US"/>
        </a:p>
      </dgm:t>
    </dgm:pt>
    <dgm:pt modelId="{A58D62EE-D0AE-4DD7-9C15-5729902D3DF2}" type="parTrans" cxnId="{E6E8C351-A801-442C-90EA-B0B7C5C70124}">
      <dgm:prSet/>
      <dgm:spPr/>
      <dgm:t>
        <a:bodyPr/>
        <a:lstStyle/>
        <a:p>
          <a:endParaRPr lang="en-US"/>
        </a:p>
      </dgm:t>
    </dgm:pt>
    <dgm:pt modelId="{7B242A05-B7A0-4E99-8289-3F27EE46168F}" type="sibTrans" cxnId="{E6E8C351-A801-442C-90EA-B0B7C5C70124}">
      <dgm:prSet/>
      <dgm:spPr/>
      <dgm:t>
        <a:bodyPr/>
        <a:lstStyle/>
        <a:p>
          <a:endParaRPr lang="en-US"/>
        </a:p>
      </dgm:t>
    </dgm:pt>
    <dgm:pt modelId="{B33EFD17-11B5-4C9B-99CC-4871F44A0FF9}">
      <dgm:prSet/>
      <dgm:spPr/>
      <dgm:t>
        <a:bodyPr/>
        <a:lstStyle/>
        <a:p>
          <a:r>
            <a:rPr lang="en-GB"/>
            <a:t>Open Meteo Flood API (GloFAS) 1990-2020</a:t>
          </a:r>
          <a:endParaRPr lang="en-US"/>
        </a:p>
      </dgm:t>
    </dgm:pt>
    <dgm:pt modelId="{A6E1C442-C5D3-4234-86AD-32C52EF75C8B}" type="parTrans" cxnId="{7E1C376F-2D94-4DA2-B60F-0CD4A2F86A16}">
      <dgm:prSet/>
      <dgm:spPr/>
      <dgm:t>
        <a:bodyPr/>
        <a:lstStyle/>
        <a:p>
          <a:endParaRPr lang="en-US"/>
        </a:p>
      </dgm:t>
    </dgm:pt>
    <dgm:pt modelId="{FD216D1B-10A1-47F9-AE03-671834D4730D}" type="sibTrans" cxnId="{7E1C376F-2D94-4DA2-B60F-0CD4A2F86A16}">
      <dgm:prSet/>
      <dgm:spPr/>
      <dgm:t>
        <a:bodyPr/>
        <a:lstStyle/>
        <a:p>
          <a:endParaRPr lang="en-US"/>
        </a:p>
      </dgm:t>
    </dgm:pt>
    <dgm:pt modelId="{185E8B6C-F74F-47DB-AB8C-152677723CCA}">
      <dgm:prSet/>
      <dgm:spPr/>
      <dgm:t>
        <a:bodyPr/>
        <a:lstStyle/>
        <a:p>
          <a:r>
            <a:rPr lang="en-GB"/>
            <a:t>Open Meteo Weather API</a:t>
          </a:r>
          <a:endParaRPr lang="en-US"/>
        </a:p>
      </dgm:t>
    </dgm:pt>
    <dgm:pt modelId="{D24C29A4-03A4-496F-AD71-878471C3E8AE}" type="parTrans" cxnId="{79EF918D-6D5A-4241-BA25-709002C7CF5E}">
      <dgm:prSet/>
      <dgm:spPr/>
      <dgm:t>
        <a:bodyPr/>
        <a:lstStyle/>
        <a:p>
          <a:endParaRPr lang="en-US"/>
        </a:p>
      </dgm:t>
    </dgm:pt>
    <dgm:pt modelId="{58C98D59-9F89-44DB-8460-CE64816D4076}" type="sibTrans" cxnId="{79EF918D-6D5A-4241-BA25-709002C7CF5E}">
      <dgm:prSet/>
      <dgm:spPr/>
      <dgm:t>
        <a:bodyPr/>
        <a:lstStyle/>
        <a:p>
          <a:endParaRPr lang="en-US"/>
        </a:p>
      </dgm:t>
    </dgm:pt>
    <dgm:pt modelId="{730D187B-F228-4CBF-AB41-C16E1D8D567C}">
      <dgm:prSet/>
      <dgm:spPr/>
      <dgm:t>
        <a:bodyPr/>
        <a:lstStyle/>
        <a:p>
          <a:r>
            <a:rPr lang="en-GB" u="sng"/>
            <a:t>Visualisation</a:t>
          </a:r>
          <a:endParaRPr lang="en-US"/>
        </a:p>
      </dgm:t>
    </dgm:pt>
    <dgm:pt modelId="{5ED3E995-EDCB-4A2F-8ED0-014531E100FD}" type="parTrans" cxnId="{F91A5428-B3B0-4537-973B-C529DBA1984F}">
      <dgm:prSet/>
      <dgm:spPr/>
      <dgm:t>
        <a:bodyPr/>
        <a:lstStyle/>
        <a:p>
          <a:endParaRPr lang="en-US"/>
        </a:p>
      </dgm:t>
    </dgm:pt>
    <dgm:pt modelId="{0337E44B-85D2-434A-8209-4D62508F7042}" type="sibTrans" cxnId="{F91A5428-B3B0-4537-973B-C529DBA1984F}">
      <dgm:prSet/>
      <dgm:spPr/>
      <dgm:t>
        <a:bodyPr/>
        <a:lstStyle/>
        <a:p>
          <a:endParaRPr lang="en-US"/>
        </a:p>
      </dgm:t>
    </dgm:pt>
    <dgm:pt modelId="{D72AEF94-5302-4D15-B4CA-ADECE0D21812}">
      <dgm:prSet/>
      <dgm:spPr/>
      <dgm:t>
        <a:bodyPr/>
        <a:lstStyle/>
        <a:p>
          <a:r>
            <a:rPr lang="en-GB"/>
            <a:t>Temperature time series</a:t>
          </a:r>
          <a:endParaRPr lang="en-US"/>
        </a:p>
      </dgm:t>
    </dgm:pt>
    <dgm:pt modelId="{AEAE5E4D-BBD3-401E-8AEA-6AA392CC50BF}" type="parTrans" cxnId="{7D172D93-522B-4034-B4C8-9840640BEE86}">
      <dgm:prSet/>
      <dgm:spPr/>
      <dgm:t>
        <a:bodyPr/>
        <a:lstStyle/>
        <a:p>
          <a:endParaRPr lang="en-US"/>
        </a:p>
      </dgm:t>
    </dgm:pt>
    <dgm:pt modelId="{405305E0-45C5-4C3B-B71C-57EF64447A19}" type="sibTrans" cxnId="{7D172D93-522B-4034-B4C8-9840640BEE86}">
      <dgm:prSet/>
      <dgm:spPr/>
      <dgm:t>
        <a:bodyPr/>
        <a:lstStyle/>
        <a:p>
          <a:endParaRPr lang="en-US"/>
        </a:p>
      </dgm:t>
    </dgm:pt>
    <dgm:pt modelId="{DD8B4144-4EFC-4422-A563-DEDF7ACEF409}">
      <dgm:prSet/>
      <dgm:spPr/>
      <dgm:t>
        <a:bodyPr/>
        <a:lstStyle/>
        <a:p>
          <a:r>
            <a:rPr lang="en-GB"/>
            <a:t>Flooding time series</a:t>
          </a:r>
          <a:endParaRPr lang="en-US"/>
        </a:p>
      </dgm:t>
    </dgm:pt>
    <dgm:pt modelId="{8045C8C6-216C-48B6-9BEF-CCAAADF9AAF3}" type="parTrans" cxnId="{786532C5-49FD-4979-BC70-3BBD04759D49}">
      <dgm:prSet/>
      <dgm:spPr/>
      <dgm:t>
        <a:bodyPr/>
        <a:lstStyle/>
        <a:p>
          <a:endParaRPr lang="en-US"/>
        </a:p>
      </dgm:t>
    </dgm:pt>
    <dgm:pt modelId="{07C04FD1-2A45-4B26-8C7A-DFDEA251A2F5}" type="sibTrans" cxnId="{786532C5-49FD-4979-BC70-3BBD04759D49}">
      <dgm:prSet/>
      <dgm:spPr/>
      <dgm:t>
        <a:bodyPr/>
        <a:lstStyle/>
        <a:p>
          <a:endParaRPr lang="en-US"/>
        </a:p>
      </dgm:t>
    </dgm:pt>
    <dgm:pt modelId="{2EA2154F-E09D-441D-A26F-7DEC15BCC713}" type="pres">
      <dgm:prSet presAssocID="{306BC6A6-D6FD-49B6-8E6A-81B3EC33FE66}" presName="root" presStyleCnt="0">
        <dgm:presLayoutVars>
          <dgm:dir/>
          <dgm:resizeHandles val="exact"/>
        </dgm:presLayoutVars>
      </dgm:prSet>
      <dgm:spPr/>
    </dgm:pt>
    <dgm:pt modelId="{E7D7C37F-B416-4484-AD65-1FC5C8CD13BC}" type="pres">
      <dgm:prSet presAssocID="{84DE6923-9FCE-4972-98F4-FB5DB1062F03}" presName="compNode" presStyleCnt="0"/>
      <dgm:spPr/>
    </dgm:pt>
    <dgm:pt modelId="{FEC2AAF0-323C-4199-B4BB-5D2EC857257D}" type="pres">
      <dgm:prSet presAssocID="{84DE6923-9FCE-4972-98F4-FB5DB1062F03}" presName="bgRect" presStyleLbl="bgShp" presStyleIdx="0" presStyleCnt="8"/>
      <dgm:spPr/>
    </dgm:pt>
    <dgm:pt modelId="{C76C7C66-8591-4208-9271-5A63F611F2C5}" type="pres">
      <dgm:prSet presAssocID="{84DE6923-9FCE-4972-98F4-FB5DB1062F03}" presName="iconRect" presStyleLbl="node1" presStyleIdx="0" presStyleCnt="8"/>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Lightbulb"/>
        </a:ext>
      </dgm:extLst>
    </dgm:pt>
    <dgm:pt modelId="{FAB5F7D3-73B8-44F8-9AC1-A83212CDAC5A}" type="pres">
      <dgm:prSet presAssocID="{84DE6923-9FCE-4972-98F4-FB5DB1062F03}" presName="spaceRect" presStyleCnt="0"/>
      <dgm:spPr/>
    </dgm:pt>
    <dgm:pt modelId="{68C24C88-C2BB-4E33-BBBE-8C0D5A3684EF}" type="pres">
      <dgm:prSet presAssocID="{84DE6923-9FCE-4972-98F4-FB5DB1062F03}" presName="parTx" presStyleLbl="revTx" presStyleIdx="0" presStyleCnt="8">
        <dgm:presLayoutVars>
          <dgm:chMax val="0"/>
          <dgm:chPref val="0"/>
        </dgm:presLayoutVars>
      </dgm:prSet>
      <dgm:spPr/>
    </dgm:pt>
    <dgm:pt modelId="{6E321242-D489-42F4-B109-A0101AADE611}" type="pres">
      <dgm:prSet presAssocID="{B0EFCACD-4061-4FF0-90C3-89BE6713AB55}" presName="sibTrans" presStyleCnt="0"/>
      <dgm:spPr/>
    </dgm:pt>
    <dgm:pt modelId="{BB13DACA-AFC3-40DE-A8AE-EC5360400B11}" type="pres">
      <dgm:prSet presAssocID="{0485B59F-5650-4D26-933D-16343A3C9683}" presName="compNode" presStyleCnt="0"/>
      <dgm:spPr/>
    </dgm:pt>
    <dgm:pt modelId="{80C7C030-C711-4864-9BE7-A8E681B8E6E3}" type="pres">
      <dgm:prSet presAssocID="{0485B59F-5650-4D26-933D-16343A3C9683}" presName="bgRect" presStyleLbl="bgShp" presStyleIdx="1" presStyleCnt="8"/>
      <dgm:spPr/>
    </dgm:pt>
    <dgm:pt modelId="{6CA9B676-8959-49B3-8895-198AED3AF020}" type="pres">
      <dgm:prSet presAssocID="{0485B59F-5650-4D26-933D-16343A3C9683}" presName="iconRect" presStyleLbl="node1" presStyleIdx="1" presStyleCnt="8"/>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Low Temperature"/>
        </a:ext>
      </dgm:extLst>
    </dgm:pt>
    <dgm:pt modelId="{4EAAF7DD-AC50-4348-AA30-65D3E04B1B8F}" type="pres">
      <dgm:prSet presAssocID="{0485B59F-5650-4D26-933D-16343A3C9683}" presName="spaceRect" presStyleCnt="0"/>
      <dgm:spPr/>
    </dgm:pt>
    <dgm:pt modelId="{CB35BF86-FAD4-40A0-A3F2-A53BB9D35439}" type="pres">
      <dgm:prSet presAssocID="{0485B59F-5650-4D26-933D-16343A3C9683}" presName="parTx" presStyleLbl="revTx" presStyleIdx="1" presStyleCnt="8">
        <dgm:presLayoutVars>
          <dgm:chMax val="0"/>
          <dgm:chPref val="0"/>
        </dgm:presLayoutVars>
      </dgm:prSet>
      <dgm:spPr/>
    </dgm:pt>
    <dgm:pt modelId="{D4AFFDF0-2280-426A-8A95-B3B7D37D459A}" type="pres">
      <dgm:prSet presAssocID="{7D7B6213-06E2-484E-9830-80F4D53E97EA}" presName="sibTrans" presStyleCnt="0"/>
      <dgm:spPr/>
    </dgm:pt>
    <dgm:pt modelId="{2B7FE2C8-D434-49DE-8239-C8A2B5765532}" type="pres">
      <dgm:prSet presAssocID="{F0F295A6-EED9-451F-8C19-81DC657625F4}" presName="compNode" presStyleCnt="0"/>
      <dgm:spPr/>
    </dgm:pt>
    <dgm:pt modelId="{B34EDBE4-D0D6-40E4-B2C0-94C037C9E2DA}" type="pres">
      <dgm:prSet presAssocID="{F0F295A6-EED9-451F-8C19-81DC657625F4}" presName="bgRect" presStyleLbl="bgShp" presStyleIdx="2" presStyleCnt="8"/>
      <dgm:spPr/>
    </dgm:pt>
    <dgm:pt modelId="{A3F56365-F0E5-41D6-85FD-1A261FF503C0}" type="pres">
      <dgm:prSet presAssocID="{F0F295A6-EED9-451F-8C19-81DC657625F4}" presName="iconRect" presStyleLbl="node1" presStyleIdx="2" presStyleCnt="8"/>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atabase"/>
        </a:ext>
      </dgm:extLst>
    </dgm:pt>
    <dgm:pt modelId="{8FC9B5FB-5885-48CE-A974-B9DA4B1233CF}" type="pres">
      <dgm:prSet presAssocID="{F0F295A6-EED9-451F-8C19-81DC657625F4}" presName="spaceRect" presStyleCnt="0"/>
      <dgm:spPr/>
    </dgm:pt>
    <dgm:pt modelId="{56D90665-1CD8-4879-AC30-E54E9A3CF294}" type="pres">
      <dgm:prSet presAssocID="{F0F295A6-EED9-451F-8C19-81DC657625F4}" presName="parTx" presStyleLbl="revTx" presStyleIdx="2" presStyleCnt="8">
        <dgm:presLayoutVars>
          <dgm:chMax val="0"/>
          <dgm:chPref val="0"/>
        </dgm:presLayoutVars>
      </dgm:prSet>
      <dgm:spPr/>
    </dgm:pt>
    <dgm:pt modelId="{00B497A4-240A-41C6-A2FC-9E4A420BA17B}" type="pres">
      <dgm:prSet presAssocID="{7B242A05-B7A0-4E99-8289-3F27EE46168F}" presName="sibTrans" presStyleCnt="0"/>
      <dgm:spPr/>
    </dgm:pt>
    <dgm:pt modelId="{39B0C78E-5C2E-4330-9BF7-28C829ED9D64}" type="pres">
      <dgm:prSet presAssocID="{B33EFD17-11B5-4C9B-99CC-4871F44A0FF9}" presName="compNode" presStyleCnt="0"/>
      <dgm:spPr/>
    </dgm:pt>
    <dgm:pt modelId="{545F55E4-E433-4AD0-BF8F-28D17AA3AF1F}" type="pres">
      <dgm:prSet presAssocID="{B33EFD17-11B5-4C9B-99CC-4871F44A0FF9}" presName="bgRect" presStyleLbl="bgShp" presStyleIdx="3" presStyleCnt="8"/>
      <dgm:spPr/>
    </dgm:pt>
    <dgm:pt modelId="{5A7F19D4-9820-471D-A28D-99D96E346B54}" type="pres">
      <dgm:prSet presAssocID="{B33EFD17-11B5-4C9B-99CC-4871F44A0FF9}" presName="iconRect" presStyleLbl="node1" presStyleIdx="3" presStyleCnt="8"/>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Rain"/>
        </a:ext>
      </dgm:extLst>
    </dgm:pt>
    <dgm:pt modelId="{B6110D55-FD22-4C42-A84A-4A9F10C7EFF8}" type="pres">
      <dgm:prSet presAssocID="{B33EFD17-11B5-4C9B-99CC-4871F44A0FF9}" presName="spaceRect" presStyleCnt="0"/>
      <dgm:spPr/>
    </dgm:pt>
    <dgm:pt modelId="{9CA90F83-AEAE-405B-A4B0-728518E2D95F}" type="pres">
      <dgm:prSet presAssocID="{B33EFD17-11B5-4C9B-99CC-4871F44A0FF9}" presName="parTx" presStyleLbl="revTx" presStyleIdx="3" presStyleCnt="8">
        <dgm:presLayoutVars>
          <dgm:chMax val="0"/>
          <dgm:chPref val="0"/>
        </dgm:presLayoutVars>
      </dgm:prSet>
      <dgm:spPr/>
    </dgm:pt>
    <dgm:pt modelId="{11F55FE6-BC63-4406-926A-AB4017BD828D}" type="pres">
      <dgm:prSet presAssocID="{FD216D1B-10A1-47F9-AE03-671834D4730D}" presName="sibTrans" presStyleCnt="0"/>
      <dgm:spPr/>
    </dgm:pt>
    <dgm:pt modelId="{B062BE35-7174-401E-A448-A67EA442F444}" type="pres">
      <dgm:prSet presAssocID="{185E8B6C-F74F-47DB-AB8C-152677723CCA}" presName="compNode" presStyleCnt="0"/>
      <dgm:spPr/>
    </dgm:pt>
    <dgm:pt modelId="{D7CE476E-4D9B-44DD-9F50-276BC750B7B1}" type="pres">
      <dgm:prSet presAssocID="{185E8B6C-F74F-47DB-AB8C-152677723CCA}" presName="bgRect" presStyleLbl="bgShp" presStyleIdx="4" presStyleCnt="8"/>
      <dgm:spPr/>
    </dgm:pt>
    <dgm:pt modelId="{DA50EAD6-D611-422F-A6D3-DFC919E55F33}" type="pres">
      <dgm:prSet presAssocID="{185E8B6C-F74F-47DB-AB8C-152677723CCA}" presName="iconRect" presStyleLbl="node1" presStyleIdx="4" presStyleCnt="8"/>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Cloud"/>
        </a:ext>
      </dgm:extLst>
    </dgm:pt>
    <dgm:pt modelId="{26EE3F26-7298-4842-8FB5-2859902025DE}" type="pres">
      <dgm:prSet presAssocID="{185E8B6C-F74F-47DB-AB8C-152677723CCA}" presName="spaceRect" presStyleCnt="0"/>
      <dgm:spPr/>
    </dgm:pt>
    <dgm:pt modelId="{EB9BC86F-D398-4EE7-967E-379E4BD21BC1}" type="pres">
      <dgm:prSet presAssocID="{185E8B6C-F74F-47DB-AB8C-152677723CCA}" presName="parTx" presStyleLbl="revTx" presStyleIdx="4" presStyleCnt="8">
        <dgm:presLayoutVars>
          <dgm:chMax val="0"/>
          <dgm:chPref val="0"/>
        </dgm:presLayoutVars>
      </dgm:prSet>
      <dgm:spPr/>
    </dgm:pt>
    <dgm:pt modelId="{2D2AC205-B45E-4928-8F3D-A541EB39184D}" type="pres">
      <dgm:prSet presAssocID="{58C98D59-9F89-44DB-8460-CE64816D4076}" presName="sibTrans" presStyleCnt="0"/>
      <dgm:spPr/>
    </dgm:pt>
    <dgm:pt modelId="{CED32CCB-1268-476B-8C2D-E2F9056B7650}" type="pres">
      <dgm:prSet presAssocID="{730D187B-F228-4CBF-AB41-C16E1D8D567C}" presName="compNode" presStyleCnt="0"/>
      <dgm:spPr/>
    </dgm:pt>
    <dgm:pt modelId="{3D5738B0-2600-48B2-A94D-33F3DDB5E23E}" type="pres">
      <dgm:prSet presAssocID="{730D187B-F228-4CBF-AB41-C16E1D8D567C}" presName="bgRect" presStyleLbl="bgShp" presStyleIdx="5" presStyleCnt="8"/>
      <dgm:spPr/>
    </dgm:pt>
    <dgm:pt modelId="{462CA4E5-2A3D-4560-BFB3-B053C9FEB9A6}" type="pres">
      <dgm:prSet presAssocID="{730D187B-F228-4CBF-AB41-C16E1D8D567C}" presName="iconRect" presStyleLbl="node1" presStyleIdx="5" presStyleCnt="8"/>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Eye"/>
        </a:ext>
      </dgm:extLst>
    </dgm:pt>
    <dgm:pt modelId="{4F513C2A-1E63-41B3-A349-F0997D804E9F}" type="pres">
      <dgm:prSet presAssocID="{730D187B-F228-4CBF-AB41-C16E1D8D567C}" presName="spaceRect" presStyleCnt="0"/>
      <dgm:spPr/>
    </dgm:pt>
    <dgm:pt modelId="{0A8A6F80-A5F2-4A98-8C49-60CFF775063A}" type="pres">
      <dgm:prSet presAssocID="{730D187B-F228-4CBF-AB41-C16E1D8D567C}" presName="parTx" presStyleLbl="revTx" presStyleIdx="5" presStyleCnt="8">
        <dgm:presLayoutVars>
          <dgm:chMax val="0"/>
          <dgm:chPref val="0"/>
        </dgm:presLayoutVars>
      </dgm:prSet>
      <dgm:spPr/>
    </dgm:pt>
    <dgm:pt modelId="{A19B6C22-BCF9-4485-9D31-51852A7EE77B}" type="pres">
      <dgm:prSet presAssocID="{0337E44B-85D2-434A-8209-4D62508F7042}" presName="sibTrans" presStyleCnt="0"/>
      <dgm:spPr/>
    </dgm:pt>
    <dgm:pt modelId="{54DEDC78-CC13-4902-94A9-2BA4685B23E3}" type="pres">
      <dgm:prSet presAssocID="{D72AEF94-5302-4D15-B4CA-ADECE0D21812}" presName="compNode" presStyleCnt="0"/>
      <dgm:spPr/>
    </dgm:pt>
    <dgm:pt modelId="{B8FA6CC7-F9D7-43E1-BBC9-DABCF97249D3}" type="pres">
      <dgm:prSet presAssocID="{D72AEF94-5302-4D15-B4CA-ADECE0D21812}" presName="bgRect" presStyleLbl="bgShp" presStyleIdx="6" presStyleCnt="8"/>
      <dgm:spPr/>
    </dgm:pt>
    <dgm:pt modelId="{CAD1F747-B3B1-42DC-B3BB-2F09EEBFA161}" type="pres">
      <dgm:prSet presAssocID="{D72AEF94-5302-4D15-B4CA-ADECE0D21812}" presName="iconRect" presStyleLbl="node1" presStyleIdx="6" presStyleCnt="8"/>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dgm:spPr>
      <dgm:extLst>
        <a:ext uri="{E40237B7-FDA0-4F09-8148-C483321AD2D9}">
          <dgm14:cNvPr xmlns:dgm14="http://schemas.microsoft.com/office/drawing/2010/diagram" id="0" name="" descr="Thermometer"/>
        </a:ext>
      </dgm:extLst>
    </dgm:pt>
    <dgm:pt modelId="{CE9FFEBF-549A-45C7-9C20-6F5AB80ADC2E}" type="pres">
      <dgm:prSet presAssocID="{D72AEF94-5302-4D15-B4CA-ADECE0D21812}" presName="spaceRect" presStyleCnt="0"/>
      <dgm:spPr/>
    </dgm:pt>
    <dgm:pt modelId="{9EF1E195-A828-4C9F-999C-7361B5B2D4C6}" type="pres">
      <dgm:prSet presAssocID="{D72AEF94-5302-4D15-B4CA-ADECE0D21812}" presName="parTx" presStyleLbl="revTx" presStyleIdx="6" presStyleCnt="8">
        <dgm:presLayoutVars>
          <dgm:chMax val="0"/>
          <dgm:chPref val="0"/>
        </dgm:presLayoutVars>
      </dgm:prSet>
      <dgm:spPr/>
    </dgm:pt>
    <dgm:pt modelId="{D16005FB-2720-48DC-BE2B-27C8D7206B1A}" type="pres">
      <dgm:prSet presAssocID="{405305E0-45C5-4C3B-B71C-57EF64447A19}" presName="sibTrans" presStyleCnt="0"/>
      <dgm:spPr/>
    </dgm:pt>
    <dgm:pt modelId="{2D6AB21F-BF1E-42D7-8888-59E7149ABDFD}" type="pres">
      <dgm:prSet presAssocID="{DD8B4144-4EFC-4422-A563-DEDF7ACEF409}" presName="compNode" presStyleCnt="0"/>
      <dgm:spPr/>
    </dgm:pt>
    <dgm:pt modelId="{F9FF1661-5D20-47E6-B59B-DAF498ADC985}" type="pres">
      <dgm:prSet presAssocID="{DD8B4144-4EFC-4422-A563-DEDF7ACEF409}" presName="bgRect" presStyleLbl="bgShp" presStyleIdx="7" presStyleCnt="8"/>
      <dgm:spPr/>
    </dgm:pt>
    <dgm:pt modelId="{2CF9BD19-C006-40B0-9374-765EFCF1DF32}" type="pres">
      <dgm:prSet presAssocID="{DD8B4144-4EFC-4422-A563-DEDF7ACEF409}" presName="iconRect" presStyleLbl="node1" presStyleIdx="7" presStyleCnt="8"/>
      <dgm:spPr>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a:ln>
          <a:noFill/>
        </a:ln>
      </dgm:spPr>
      <dgm:extLst>
        <a:ext uri="{E40237B7-FDA0-4F09-8148-C483321AD2D9}">
          <dgm14:cNvPr xmlns:dgm14="http://schemas.microsoft.com/office/drawing/2010/diagram" id="0" name="" descr="Home"/>
        </a:ext>
      </dgm:extLst>
    </dgm:pt>
    <dgm:pt modelId="{939D6960-9535-40F4-9FF8-C148B6DF521D}" type="pres">
      <dgm:prSet presAssocID="{DD8B4144-4EFC-4422-A563-DEDF7ACEF409}" presName="spaceRect" presStyleCnt="0"/>
      <dgm:spPr/>
    </dgm:pt>
    <dgm:pt modelId="{D6D4BDD9-7039-4E5F-BFD1-BB0ACAACF4AA}" type="pres">
      <dgm:prSet presAssocID="{DD8B4144-4EFC-4422-A563-DEDF7ACEF409}" presName="parTx" presStyleLbl="revTx" presStyleIdx="7" presStyleCnt="8">
        <dgm:presLayoutVars>
          <dgm:chMax val="0"/>
          <dgm:chPref val="0"/>
        </dgm:presLayoutVars>
      </dgm:prSet>
      <dgm:spPr/>
    </dgm:pt>
  </dgm:ptLst>
  <dgm:cxnLst>
    <dgm:cxn modelId="{74E76D01-27E7-4C57-8F8E-6406DCC808BF}" type="presOf" srcId="{84DE6923-9FCE-4972-98F4-FB5DB1062F03}" destId="{68C24C88-C2BB-4E33-BBBE-8C0D5A3684EF}" srcOrd="0" destOrd="0" presId="urn:microsoft.com/office/officeart/2018/2/layout/IconVerticalSolidList"/>
    <dgm:cxn modelId="{25F81A08-430C-48CA-BBAC-0781856A5ADF}" type="presOf" srcId="{185E8B6C-F74F-47DB-AB8C-152677723CCA}" destId="{EB9BC86F-D398-4EE7-967E-379E4BD21BC1}" srcOrd="0" destOrd="0" presId="urn:microsoft.com/office/officeart/2018/2/layout/IconVerticalSolidList"/>
    <dgm:cxn modelId="{F91A5428-B3B0-4537-973B-C529DBA1984F}" srcId="{306BC6A6-D6FD-49B6-8E6A-81B3EC33FE66}" destId="{730D187B-F228-4CBF-AB41-C16E1D8D567C}" srcOrd="5" destOrd="0" parTransId="{5ED3E995-EDCB-4A2F-8ED0-014531E100FD}" sibTransId="{0337E44B-85D2-434A-8209-4D62508F7042}"/>
    <dgm:cxn modelId="{7A27A731-0746-41CC-A50B-4D11EA5A1EF4}" srcId="{306BC6A6-D6FD-49B6-8E6A-81B3EC33FE66}" destId="{0485B59F-5650-4D26-933D-16343A3C9683}" srcOrd="1" destOrd="0" parTransId="{114E63F4-AA62-48D4-B973-1AA76547E9FC}" sibTransId="{7D7B6213-06E2-484E-9830-80F4D53E97EA}"/>
    <dgm:cxn modelId="{7E1C376F-2D94-4DA2-B60F-0CD4A2F86A16}" srcId="{306BC6A6-D6FD-49B6-8E6A-81B3EC33FE66}" destId="{B33EFD17-11B5-4C9B-99CC-4871F44A0FF9}" srcOrd="3" destOrd="0" parTransId="{A6E1C442-C5D3-4234-86AD-32C52EF75C8B}" sibTransId="{FD216D1B-10A1-47F9-AE03-671834D4730D}"/>
    <dgm:cxn modelId="{E6E8C351-A801-442C-90EA-B0B7C5C70124}" srcId="{306BC6A6-D6FD-49B6-8E6A-81B3EC33FE66}" destId="{F0F295A6-EED9-451F-8C19-81DC657625F4}" srcOrd="2" destOrd="0" parTransId="{A58D62EE-D0AE-4DD7-9C15-5729902D3DF2}" sibTransId="{7B242A05-B7A0-4E99-8289-3F27EE46168F}"/>
    <dgm:cxn modelId="{9C533953-7BB4-413C-9C45-BDDBE2C9AEFD}" type="presOf" srcId="{730D187B-F228-4CBF-AB41-C16E1D8D567C}" destId="{0A8A6F80-A5F2-4A98-8C49-60CFF775063A}" srcOrd="0" destOrd="0" presId="urn:microsoft.com/office/officeart/2018/2/layout/IconVerticalSolidList"/>
    <dgm:cxn modelId="{C93A3B85-8382-4717-B5E5-8D3D123664CA}" type="presOf" srcId="{B33EFD17-11B5-4C9B-99CC-4871F44A0FF9}" destId="{9CA90F83-AEAE-405B-A4B0-728518E2D95F}" srcOrd="0" destOrd="0" presId="urn:microsoft.com/office/officeart/2018/2/layout/IconVerticalSolidList"/>
    <dgm:cxn modelId="{79EF918D-6D5A-4241-BA25-709002C7CF5E}" srcId="{306BC6A6-D6FD-49B6-8E6A-81B3EC33FE66}" destId="{185E8B6C-F74F-47DB-AB8C-152677723CCA}" srcOrd="4" destOrd="0" parTransId="{D24C29A4-03A4-496F-AD71-878471C3E8AE}" sibTransId="{58C98D59-9F89-44DB-8460-CE64816D4076}"/>
    <dgm:cxn modelId="{7D172D93-522B-4034-B4C8-9840640BEE86}" srcId="{306BC6A6-D6FD-49B6-8E6A-81B3EC33FE66}" destId="{D72AEF94-5302-4D15-B4CA-ADECE0D21812}" srcOrd="6" destOrd="0" parTransId="{AEAE5E4D-BBD3-401E-8AEA-6AA392CC50BF}" sibTransId="{405305E0-45C5-4C3B-B71C-57EF64447A19}"/>
    <dgm:cxn modelId="{66F4B899-17F6-4F79-8B83-9368F7B70505}" type="presOf" srcId="{306BC6A6-D6FD-49B6-8E6A-81B3EC33FE66}" destId="{2EA2154F-E09D-441D-A26F-7DEC15BCC713}" srcOrd="0" destOrd="0" presId="urn:microsoft.com/office/officeart/2018/2/layout/IconVerticalSolidList"/>
    <dgm:cxn modelId="{DC9D2FBD-0C3E-4479-B376-7FA45ADDCFD8}" srcId="{306BC6A6-D6FD-49B6-8E6A-81B3EC33FE66}" destId="{84DE6923-9FCE-4972-98F4-FB5DB1062F03}" srcOrd="0" destOrd="0" parTransId="{D3ECB3BB-79BC-4619-9B12-6D3F73A44889}" sibTransId="{B0EFCACD-4061-4FF0-90C3-89BE6713AB55}"/>
    <dgm:cxn modelId="{786532C5-49FD-4979-BC70-3BBD04759D49}" srcId="{306BC6A6-D6FD-49B6-8E6A-81B3EC33FE66}" destId="{DD8B4144-4EFC-4422-A563-DEDF7ACEF409}" srcOrd="7" destOrd="0" parTransId="{8045C8C6-216C-48B6-9BEF-CCAAADF9AAF3}" sibTransId="{07C04FD1-2A45-4B26-8C7A-DFDEA251A2F5}"/>
    <dgm:cxn modelId="{AC41DFC7-1A1B-4C8D-9AF2-A3709A44B779}" type="presOf" srcId="{F0F295A6-EED9-451F-8C19-81DC657625F4}" destId="{56D90665-1CD8-4879-AC30-E54E9A3CF294}" srcOrd="0" destOrd="0" presId="urn:microsoft.com/office/officeart/2018/2/layout/IconVerticalSolidList"/>
    <dgm:cxn modelId="{C78A52D5-1F79-4991-A006-AD6AE8C80647}" type="presOf" srcId="{D72AEF94-5302-4D15-B4CA-ADECE0D21812}" destId="{9EF1E195-A828-4C9F-999C-7361B5B2D4C6}" srcOrd="0" destOrd="0" presId="urn:microsoft.com/office/officeart/2018/2/layout/IconVerticalSolidList"/>
    <dgm:cxn modelId="{7C98A5DC-9F79-4814-B71A-9818091E8352}" type="presOf" srcId="{0485B59F-5650-4D26-933D-16343A3C9683}" destId="{CB35BF86-FAD4-40A0-A3F2-A53BB9D35439}" srcOrd="0" destOrd="0" presId="urn:microsoft.com/office/officeart/2018/2/layout/IconVerticalSolidList"/>
    <dgm:cxn modelId="{9203D1F1-6F0B-454D-BF7A-E3AC29CAB0E6}" type="presOf" srcId="{DD8B4144-4EFC-4422-A563-DEDF7ACEF409}" destId="{D6D4BDD9-7039-4E5F-BFD1-BB0ACAACF4AA}" srcOrd="0" destOrd="0" presId="urn:microsoft.com/office/officeart/2018/2/layout/IconVerticalSolidList"/>
    <dgm:cxn modelId="{39842181-E22A-4F0E-B350-9CD2D5064DDE}" type="presParOf" srcId="{2EA2154F-E09D-441D-A26F-7DEC15BCC713}" destId="{E7D7C37F-B416-4484-AD65-1FC5C8CD13BC}" srcOrd="0" destOrd="0" presId="urn:microsoft.com/office/officeart/2018/2/layout/IconVerticalSolidList"/>
    <dgm:cxn modelId="{15F5B005-5D45-47EB-8105-E188C24E2EBE}" type="presParOf" srcId="{E7D7C37F-B416-4484-AD65-1FC5C8CD13BC}" destId="{FEC2AAF0-323C-4199-B4BB-5D2EC857257D}" srcOrd="0" destOrd="0" presId="urn:microsoft.com/office/officeart/2018/2/layout/IconVerticalSolidList"/>
    <dgm:cxn modelId="{817EECA5-0115-44AA-969A-05C6AE4BC97F}" type="presParOf" srcId="{E7D7C37F-B416-4484-AD65-1FC5C8CD13BC}" destId="{C76C7C66-8591-4208-9271-5A63F611F2C5}" srcOrd="1" destOrd="0" presId="urn:microsoft.com/office/officeart/2018/2/layout/IconVerticalSolidList"/>
    <dgm:cxn modelId="{32C1B28D-F8DE-4011-A665-B009DDA29DB5}" type="presParOf" srcId="{E7D7C37F-B416-4484-AD65-1FC5C8CD13BC}" destId="{FAB5F7D3-73B8-44F8-9AC1-A83212CDAC5A}" srcOrd="2" destOrd="0" presId="urn:microsoft.com/office/officeart/2018/2/layout/IconVerticalSolidList"/>
    <dgm:cxn modelId="{3BD104CD-088F-4584-AF8D-F371F529DEFA}" type="presParOf" srcId="{E7D7C37F-B416-4484-AD65-1FC5C8CD13BC}" destId="{68C24C88-C2BB-4E33-BBBE-8C0D5A3684EF}" srcOrd="3" destOrd="0" presId="urn:microsoft.com/office/officeart/2018/2/layout/IconVerticalSolidList"/>
    <dgm:cxn modelId="{7BD0F888-6B55-4510-9ECD-B9D9B151EE73}" type="presParOf" srcId="{2EA2154F-E09D-441D-A26F-7DEC15BCC713}" destId="{6E321242-D489-42F4-B109-A0101AADE611}" srcOrd="1" destOrd="0" presId="urn:microsoft.com/office/officeart/2018/2/layout/IconVerticalSolidList"/>
    <dgm:cxn modelId="{C5CE7D9C-64CD-4B51-B77D-BC50E8CB34B5}" type="presParOf" srcId="{2EA2154F-E09D-441D-A26F-7DEC15BCC713}" destId="{BB13DACA-AFC3-40DE-A8AE-EC5360400B11}" srcOrd="2" destOrd="0" presId="urn:microsoft.com/office/officeart/2018/2/layout/IconVerticalSolidList"/>
    <dgm:cxn modelId="{E689114C-560C-40B9-BE3A-5E4C45B1930D}" type="presParOf" srcId="{BB13DACA-AFC3-40DE-A8AE-EC5360400B11}" destId="{80C7C030-C711-4864-9BE7-A8E681B8E6E3}" srcOrd="0" destOrd="0" presId="urn:microsoft.com/office/officeart/2018/2/layout/IconVerticalSolidList"/>
    <dgm:cxn modelId="{1695B645-9C8C-4EA5-934C-EA17F0964D70}" type="presParOf" srcId="{BB13DACA-AFC3-40DE-A8AE-EC5360400B11}" destId="{6CA9B676-8959-49B3-8895-198AED3AF020}" srcOrd="1" destOrd="0" presId="urn:microsoft.com/office/officeart/2018/2/layout/IconVerticalSolidList"/>
    <dgm:cxn modelId="{940BE346-81EA-4E98-A40D-C8C51F150AD5}" type="presParOf" srcId="{BB13DACA-AFC3-40DE-A8AE-EC5360400B11}" destId="{4EAAF7DD-AC50-4348-AA30-65D3E04B1B8F}" srcOrd="2" destOrd="0" presId="urn:microsoft.com/office/officeart/2018/2/layout/IconVerticalSolidList"/>
    <dgm:cxn modelId="{140FAE12-9808-4F9F-A866-676669B01793}" type="presParOf" srcId="{BB13DACA-AFC3-40DE-A8AE-EC5360400B11}" destId="{CB35BF86-FAD4-40A0-A3F2-A53BB9D35439}" srcOrd="3" destOrd="0" presId="urn:microsoft.com/office/officeart/2018/2/layout/IconVerticalSolidList"/>
    <dgm:cxn modelId="{C20FEB1D-DBD3-4744-9F84-CD068A6CC783}" type="presParOf" srcId="{2EA2154F-E09D-441D-A26F-7DEC15BCC713}" destId="{D4AFFDF0-2280-426A-8A95-B3B7D37D459A}" srcOrd="3" destOrd="0" presId="urn:microsoft.com/office/officeart/2018/2/layout/IconVerticalSolidList"/>
    <dgm:cxn modelId="{D38EFDE4-D60C-418C-B8B9-D6542B2EE29F}" type="presParOf" srcId="{2EA2154F-E09D-441D-A26F-7DEC15BCC713}" destId="{2B7FE2C8-D434-49DE-8239-C8A2B5765532}" srcOrd="4" destOrd="0" presId="urn:microsoft.com/office/officeart/2018/2/layout/IconVerticalSolidList"/>
    <dgm:cxn modelId="{C847BCF0-F9B0-47D0-9830-FC0A540397BB}" type="presParOf" srcId="{2B7FE2C8-D434-49DE-8239-C8A2B5765532}" destId="{B34EDBE4-D0D6-40E4-B2C0-94C037C9E2DA}" srcOrd="0" destOrd="0" presId="urn:microsoft.com/office/officeart/2018/2/layout/IconVerticalSolidList"/>
    <dgm:cxn modelId="{66D0D0D5-5C56-44C8-9844-10AC775C8A6D}" type="presParOf" srcId="{2B7FE2C8-D434-49DE-8239-C8A2B5765532}" destId="{A3F56365-F0E5-41D6-85FD-1A261FF503C0}" srcOrd="1" destOrd="0" presId="urn:microsoft.com/office/officeart/2018/2/layout/IconVerticalSolidList"/>
    <dgm:cxn modelId="{5C54F612-0CA7-4EC6-B4B4-13A8C985C5CA}" type="presParOf" srcId="{2B7FE2C8-D434-49DE-8239-C8A2B5765532}" destId="{8FC9B5FB-5885-48CE-A974-B9DA4B1233CF}" srcOrd="2" destOrd="0" presId="urn:microsoft.com/office/officeart/2018/2/layout/IconVerticalSolidList"/>
    <dgm:cxn modelId="{5E2BDF48-A337-40F3-B5EF-39F374C9115D}" type="presParOf" srcId="{2B7FE2C8-D434-49DE-8239-C8A2B5765532}" destId="{56D90665-1CD8-4879-AC30-E54E9A3CF294}" srcOrd="3" destOrd="0" presId="urn:microsoft.com/office/officeart/2018/2/layout/IconVerticalSolidList"/>
    <dgm:cxn modelId="{5C8E24F6-E19B-47F8-98CB-51B4DAC4D111}" type="presParOf" srcId="{2EA2154F-E09D-441D-A26F-7DEC15BCC713}" destId="{00B497A4-240A-41C6-A2FC-9E4A420BA17B}" srcOrd="5" destOrd="0" presId="urn:microsoft.com/office/officeart/2018/2/layout/IconVerticalSolidList"/>
    <dgm:cxn modelId="{C7288355-33DF-4D6D-9DF8-618D8C13054E}" type="presParOf" srcId="{2EA2154F-E09D-441D-A26F-7DEC15BCC713}" destId="{39B0C78E-5C2E-4330-9BF7-28C829ED9D64}" srcOrd="6" destOrd="0" presId="urn:microsoft.com/office/officeart/2018/2/layout/IconVerticalSolidList"/>
    <dgm:cxn modelId="{4C99696B-5667-4393-AB33-62B43C69BEE8}" type="presParOf" srcId="{39B0C78E-5C2E-4330-9BF7-28C829ED9D64}" destId="{545F55E4-E433-4AD0-BF8F-28D17AA3AF1F}" srcOrd="0" destOrd="0" presId="urn:microsoft.com/office/officeart/2018/2/layout/IconVerticalSolidList"/>
    <dgm:cxn modelId="{D090A3F9-565F-4E90-8500-E7BC9796B753}" type="presParOf" srcId="{39B0C78E-5C2E-4330-9BF7-28C829ED9D64}" destId="{5A7F19D4-9820-471D-A28D-99D96E346B54}" srcOrd="1" destOrd="0" presId="urn:microsoft.com/office/officeart/2018/2/layout/IconVerticalSolidList"/>
    <dgm:cxn modelId="{A4C11411-9D58-4D70-A6FD-1058147D5FE1}" type="presParOf" srcId="{39B0C78E-5C2E-4330-9BF7-28C829ED9D64}" destId="{B6110D55-FD22-4C42-A84A-4A9F10C7EFF8}" srcOrd="2" destOrd="0" presId="urn:microsoft.com/office/officeart/2018/2/layout/IconVerticalSolidList"/>
    <dgm:cxn modelId="{25BB41FE-9ADF-400F-A4B7-3FAE33A4F5B2}" type="presParOf" srcId="{39B0C78E-5C2E-4330-9BF7-28C829ED9D64}" destId="{9CA90F83-AEAE-405B-A4B0-728518E2D95F}" srcOrd="3" destOrd="0" presId="urn:microsoft.com/office/officeart/2018/2/layout/IconVerticalSolidList"/>
    <dgm:cxn modelId="{544679A3-121F-495A-A249-EC5B15765E38}" type="presParOf" srcId="{2EA2154F-E09D-441D-A26F-7DEC15BCC713}" destId="{11F55FE6-BC63-4406-926A-AB4017BD828D}" srcOrd="7" destOrd="0" presId="urn:microsoft.com/office/officeart/2018/2/layout/IconVerticalSolidList"/>
    <dgm:cxn modelId="{FF3B38FF-572D-49E2-91CD-1EF5E5DD4C4E}" type="presParOf" srcId="{2EA2154F-E09D-441D-A26F-7DEC15BCC713}" destId="{B062BE35-7174-401E-A448-A67EA442F444}" srcOrd="8" destOrd="0" presId="urn:microsoft.com/office/officeart/2018/2/layout/IconVerticalSolidList"/>
    <dgm:cxn modelId="{C11C7EEC-0563-40BD-B8C2-DB61FF651C40}" type="presParOf" srcId="{B062BE35-7174-401E-A448-A67EA442F444}" destId="{D7CE476E-4D9B-44DD-9F50-276BC750B7B1}" srcOrd="0" destOrd="0" presId="urn:microsoft.com/office/officeart/2018/2/layout/IconVerticalSolidList"/>
    <dgm:cxn modelId="{513852C2-605C-4E97-AD12-C838A5BEA649}" type="presParOf" srcId="{B062BE35-7174-401E-A448-A67EA442F444}" destId="{DA50EAD6-D611-422F-A6D3-DFC919E55F33}" srcOrd="1" destOrd="0" presId="urn:microsoft.com/office/officeart/2018/2/layout/IconVerticalSolidList"/>
    <dgm:cxn modelId="{114C4606-2410-4C67-8F63-BA55CC2105A4}" type="presParOf" srcId="{B062BE35-7174-401E-A448-A67EA442F444}" destId="{26EE3F26-7298-4842-8FB5-2859902025DE}" srcOrd="2" destOrd="0" presId="urn:microsoft.com/office/officeart/2018/2/layout/IconVerticalSolidList"/>
    <dgm:cxn modelId="{E165CCF4-0473-4E79-93E2-A88549107D05}" type="presParOf" srcId="{B062BE35-7174-401E-A448-A67EA442F444}" destId="{EB9BC86F-D398-4EE7-967E-379E4BD21BC1}" srcOrd="3" destOrd="0" presId="urn:microsoft.com/office/officeart/2018/2/layout/IconVerticalSolidList"/>
    <dgm:cxn modelId="{97E1907F-21AC-4D20-A3C3-A6971A61A041}" type="presParOf" srcId="{2EA2154F-E09D-441D-A26F-7DEC15BCC713}" destId="{2D2AC205-B45E-4928-8F3D-A541EB39184D}" srcOrd="9" destOrd="0" presId="urn:microsoft.com/office/officeart/2018/2/layout/IconVerticalSolidList"/>
    <dgm:cxn modelId="{7F65D27D-6DB0-4885-8323-2624280341E7}" type="presParOf" srcId="{2EA2154F-E09D-441D-A26F-7DEC15BCC713}" destId="{CED32CCB-1268-476B-8C2D-E2F9056B7650}" srcOrd="10" destOrd="0" presId="urn:microsoft.com/office/officeart/2018/2/layout/IconVerticalSolidList"/>
    <dgm:cxn modelId="{AA12E054-B328-458E-938C-5A6E897755D6}" type="presParOf" srcId="{CED32CCB-1268-476B-8C2D-E2F9056B7650}" destId="{3D5738B0-2600-48B2-A94D-33F3DDB5E23E}" srcOrd="0" destOrd="0" presId="urn:microsoft.com/office/officeart/2018/2/layout/IconVerticalSolidList"/>
    <dgm:cxn modelId="{7A95EC2E-8C98-46A6-AED7-B72DE15545E2}" type="presParOf" srcId="{CED32CCB-1268-476B-8C2D-E2F9056B7650}" destId="{462CA4E5-2A3D-4560-BFB3-B053C9FEB9A6}" srcOrd="1" destOrd="0" presId="urn:microsoft.com/office/officeart/2018/2/layout/IconVerticalSolidList"/>
    <dgm:cxn modelId="{91CF00B1-7485-4CED-8949-A7F3BBFDF6C2}" type="presParOf" srcId="{CED32CCB-1268-476B-8C2D-E2F9056B7650}" destId="{4F513C2A-1E63-41B3-A349-F0997D804E9F}" srcOrd="2" destOrd="0" presId="urn:microsoft.com/office/officeart/2018/2/layout/IconVerticalSolidList"/>
    <dgm:cxn modelId="{FBA09F28-779A-4753-864D-A5B6F5066710}" type="presParOf" srcId="{CED32CCB-1268-476B-8C2D-E2F9056B7650}" destId="{0A8A6F80-A5F2-4A98-8C49-60CFF775063A}" srcOrd="3" destOrd="0" presId="urn:microsoft.com/office/officeart/2018/2/layout/IconVerticalSolidList"/>
    <dgm:cxn modelId="{0ED4E984-2D32-42C3-8725-BFF76B87D2A4}" type="presParOf" srcId="{2EA2154F-E09D-441D-A26F-7DEC15BCC713}" destId="{A19B6C22-BCF9-4485-9D31-51852A7EE77B}" srcOrd="11" destOrd="0" presId="urn:microsoft.com/office/officeart/2018/2/layout/IconVerticalSolidList"/>
    <dgm:cxn modelId="{C9E6A637-D027-4685-BB22-8E4FE1BE3013}" type="presParOf" srcId="{2EA2154F-E09D-441D-A26F-7DEC15BCC713}" destId="{54DEDC78-CC13-4902-94A9-2BA4685B23E3}" srcOrd="12" destOrd="0" presId="urn:microsoft.com/office/officeart/2018/2/layout/IconVerticalSolidList"/>
    <dgm:cxn modelId="{F570719C-C88C-44AA-9E31-9114E5DAD73F}" type="presParOf" srcId="{54DEDC78-CC13-4902-94A9-2BA4685B23E3}" destId="{B8FA6CC7-F9D7-43E1-BBC9-DABCF97249D3}" srcOrd="0" destOrd="0" presId="urn:microsoft.com/office/officeart/2018/2/layout/IconVerticalSolidList"/>
    <dgm:cxn modelId="{0B2B9979-6340-4948-A556-300172DDE970}" type="presParOf" srcId="{54DEDC78-CC13-4902-94A9-2BA4685B23E3}" destId="{CAD1F747-B3B1-42DC-B3BB-2F09EEBFA161}" srcOrd="1" destOrd="0" presId="urn:microsoft.com/office/officeart/2018/2/layout/IconVerticalSolidList"/>
    <dgm:cxn modelId="{6CD6ACB2-C01B-401E-AACC-8DF15C43FE0B}" type="presParOf" srcId="{54DEDC78-CC13-4902-94A9-2BA4685B23E3}" destId="{CE9FFEBF-549A-45C7-9C20-6F5AB80ADC2E}" srcOrd="2" destOrd="0" presId="urn:microsoft.com/office/officeart/2018/2/layout/IconVerticalSolidList"/>
    <dgm:cxn modelId="{E2869B04-AEDB-493C-A16F-9AC64A92EC1A}" type="presParOf" srcId="{54DEDC78-CC13-4902-94A9-2BA4685B23E3}" destId="{9EF1E195-A828-4C9F-999C-7361B5B2D4C6}" srcOrd="3" destOrd="0" presId="urn:microsoft.com/office/officeart/2018/2/layout/IconVerticalSolidList"/>
    <dgm:cxn modelId="{AFF39BD5-6CB6-4CA2-97B8-8BE7E146682B}" type="presParOf" srcId="{2EA2154F-E09D-441D-A26F-7DEC15BCC713}" destId="{D16005FB-2720-48DC-BE2B-27C8D7206B1A}" srcOrd="13" destOrd="0" presId="urn:microsoft.com/office/officeart/2018/2/layout/IconVerticalSolidList"/>
    <dgm:cxn modelId="{E3E4FFCA-60A2-464C-B0B8-584FD474FA91}" type="presParOf" srcId="{2EA2154F-E09D-441D-A26F-7DEC15BCC713}" destId="{2D6AB21F-BF1E-42D7-8888-59E7149ABDFD}" srcOrd="14" destOrd="0" presId="urn:microsoft.com/office/officeart/2018/2/layout/IconVerticalSolidList"/>
    <dgm:cxn modelId="{4DF61AFF-9394-4A64-8914-B09BB908FB96}" type="presParOf" srcId="{2D6AB21F-BF1E-42D7-8888-59E7149ABDFD}" destId="{F9FF1661-5D20-47E6-B59B-DAF498ADC985}" srcOrd="0" destOrd="0" presId="urn:microsoft.com/office/officeart/2018/2/layout/IconVerticalSolidList"/>
    <dgm:cxn modelId="{01B6868F-42B9-4433-B21B-EA685FC5D829}" type="presParOf" srcId="{2D6AB21F-BF1E-42D7-8888-59E7149ABDFD}" destId="{2CF9BD19-C006-40B0-9374-765EFCF1DF32}" srcOrd="1" destOrd="0" presId="urn:microsoft.com/office/officeart/2018/2/layout/IconVerticalSolidList"/>
    <dgm:cxn modelId="{2BA89E86-3765-4964-A479-99C49F7D0F36}" type="presParOf" srcId="{2D6AB21F-BF1E-42D7-8888-59E7149ABDFD}" destId="{939D6960-9535-40F4-9FF8-C148B6DF521D}" srcOrd="2" destOrd="0" presId="urn:microsoft.com/office/officeart/2018/2/layout/IconVerticalSolidList"/>
    <dgm:cxn modelId="{3C1AFAC9-BC21-4570-975D-F905B2CD4399}" type="presParOf" srcId="{2D6AB21F-BF1E-42D7-8888-59E7149ABDFD}" destId="{D6D4BDD9-7039-4E5F-BFD1-BB0ACAACF4AA}"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C6FA6BC-1910-4830-B885-9AFED5167019}"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B3B5F04D-26DF-4142-83A4-C21031F77207}">
      <dgm:prSet/>
      <dgm:spPr/>
      <dgm:t>
        <a:bodyPr/>
        <a:lstStyle/>
        <a:p>
          <a:pPr>
            <a:defRPr cap="all"/>
          </a:pPr>
          <a:r>
            <a:rPr lang="en-NZ"/>
            <a:t>Flooding does impact herd size and saleyard prices but ONLY when cattle numbers before the flood are high.</a:t>
          </a:r>
          <a:endParaRPr lang="en-US"/>
        </a:p>
      </dgm:t>
    </dgm:pt>
    <dgm:pt modelId="{9BC92550-1A84-4805-A5D5-6B1666AF4C7E}" type="parTrans" cxnId="{BB1A46F1-55FB-4EEA-B438-8276763D12A1}">
      <dgm:prSet/>
      <dgm:spPr/>
      <dgm:t>
        <a:bodyPr/>
        <a:lstStyle/>
        <a:p>
          <a:endParaRPr lang="en-US"/>
        </a:p>
      </dgm:t>
    </dgm:pt>
    <dgm:pt modelId="{EDDE0879-2AC2-478F-8BA0-85BAE705435B}" type="sibTrans" cxnId="{BB1A46F1-55FB-4EEA-B438-8276763D12A1}">
      <dgm:prSet/>
      <dgm:spPr/>
      <dgm:t>
        <a:bodyPr/>
        <a:lstStyle/>
        <a:p>
          <a:endParaRPr lang="en-US"/>
        </a:p>
      </dgm:t>
    </dgm:pt>
    <dgm:pt modelId="{9F11465A-F2C2-4185-878A-7B51DB209486}">
      <dgm:prSet/>
      <dgm:spPr/>
      <dgm:t>
        <a:bodyPr/>
        <a:lstStyle/>
        <a:p>
          <a:pPr>
            <a:defRPr cap="all"/>
          </a:pPr>
          <a:r>
            <a:rPr lang="en-NZ"/>
            <a:t>Drought has a more significant impact than flooding.</a:t>
          </a:r>
          <a:endParaRPr lang="en-US"/>
        </a:p>
      </dgm:t>
    </dgm:pt>
    <dgm:pt modelId="{4F8A8C2B-E905-4AD6-A15F-896FDAEAC797}" type="parTrans" cxnId="{C2666E51-C71C-4731-AFF1-33444D90CA7D}">
      <dgm:prSet/>
      <dgm:spPr/>
      <dgm:t>
        <a:bodyPr/>
        <a:lstStyle/>
        <a:p>
          <a:endParaRPr lang="en-US"/>
        </a:p>
      </dgm:t>
    </dgm:pt>
    <dgm:pt modelId="{419A38A5-1FBE-4A69-8978-FF2789C7235D}" type="sibTrans" cxnId="{C2666E51-C71C-4731-AFF1-33444D90CA7D}">
      <dgm:prSet/>
      <dgm:spPr/>
      <dgm:t>
        <a:bodyPr/>
        <a:lstStyle/>
        <a:p>
          <a:endParaRPr lang="en-US"/>
        </a:p>
      </dgm:t>
    </dgm:pt>
    <dgm:pt modelId="{E2128CDC-C0CF-4F40-A28E-0EA78A57D068}">
      <dgm:prSet/>
      <dgm:spPr/>
      <dgm:t>
        <a:bodyPr/>
        <a:lstStyle/>
        <a:p>
          <a:pPr>
            <a:defRPr cap="all"/>
          </a:pPr>
          <a:r>
            <a:rPr lang="en-NZ"/>
            <a:t>There may be an “optimum” herd size that is manageable through adverse weather events.</a:t>
          </a:r>
          <a:endParaRPr lang="en-US"/>
        </a:p>
      </dgm:t>
    </dgm:pt>
    <dgm:pt modelId="{1A7F1EA0-C608-4960-B6D5-7B1D8B73043D}" type="parTrans" cxnId="{03595C94-2EA9-4AEE-A9BB-204B85CF858B}">
      <dgm:prSet/>
      <dgm:spPr/>
      <dgm:t>
        <a:bodyPr/>
        <a:lstStyle/>
        <a:p>
          <a:endParaRPr lang="en-US"/>
        </a:p>
      </dgm:t>
    </dgm:pt>
    <dgm:pt modelId="{30A85491-C2E6-44FA-8816-4A7A3E988203}" type="sibTrans" cxnId="{03595C94-2EA9-4AEE-A9BB-204B85CF858B}">
      <dgm:prSet/>
      <dgm:spPr/>
      <dgm:t>
        <a:bodyPr/>
        <a:lstStyle/>
        <a:p>
          <a:endParaRPr lang="en-US"/>
        </a:p>
      </dgm:t>
    </dgm:pt>
    <dgm:pt modelId="{83A3F829-9462-4748-8B27-D71AA4C089D6}" type="pres">
      <dgm:prSet presAssocID="{CC6FA6BC-1910-4830-B885-9AFED5167019}" presName="root" presStyleCnt="0">
        <dgm:presLayoutVars>
          <dgm:dir/>
          <dgm:resizeHandles val="exact"/>
        </dgm:presLayoutVars>
      </dgm:prSet>
      <dgm:spPr/>
    </dgm:pt>
    <dgm:pt modelId="{AFF5DD96-A403-45EA-B334-72E1EB828D75}" type="pres">
      <dgm:prSet presAssocID="{B3B5F04D-26DF-4142-83A4-C21031F77207}" presName="compNode" presStyleCnt="0"/>
      <dgm:spPr/>
    </dgm:pt>
    <dgm:pt modelId="{609B98E8-1B94-41DC-968D-8FA277538156}" type="pres">
      <dgm:prSet presAssocID="{B3B5F04D-26DF-4142-83A4-C21031F77207}" presName="iconBgRect" presStyleLbl="bgShp" presStyleIdx="0" presStyleCnt="3"/>
      <dgm:spPr>
        <a:prstGeom prst="round2DiagRect">
          <a:avLst>
            <a:gd name="adj1" fmla="val 29727"/>
            <a:gd name="adj2" fmla="val 0"/>
          </a:avLst>
        </a:prstGeom>
      </dgm:spPr>
    </dgm:pt>
    <dgm:pt modelId="{2CF3D3F1-D962-4DBB-8CA8-B0E49284D6A5}" type="pres">
      <dgm:prSet presAssocID="{B3B5F04D-26DF-4142-83A4-C21031F77207}"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ow"/>
        </a:ext>
      </dgm:extLst>
    </dgm:pt>
    <dgm:pt modelId="{05EFD310-5BD5-4A9C-9504-9C53A1C372E8}" type="pres">
      <dgm:prSet presAssocID="{B3B5F04D-26DF-4142-83A4-C21031F77207}" presName="spaceRect" presStyleCnt="0"/>
      <dgm:spPr/>
    </dgm:pt>
    <dgm:pt modelId="{5AD65191-D697-4933-A2CE-4D261171E9BF}" type="pres">
      <dgm:prSet presAssocID="{B3B5F04D-26DF-4142-83A4-C21031F77207}" presName="textRect" presStyleLbl="revTx" presStyleIdx="0" presStyleCnt="3">
        <dgm:presLayoutVars>
          <dgm:chMax val="1"/>
          <dgm:chPref val="1"/>
        </dgm:presLayoutVars>
      </dgm:prSet>
      <dgm:spPr/>
    </dgm:pt>
    <dgm:pt modelId="{CA9D4C4A-8697-4DCD-AC06-D8AC09B808D9}" type="pres">
      <dgm:prSet presAssocID="{EDDE0879-2AC2-478F-8BA0-85BAE705435B}" presName="sibTrans" presStyleCnt="0"/>
      <dgm:spPr/>
    </dgm:pt>
    <dgm:pt modelId="{146C89DA-F151-406C-86A6-264A548F68EE}" type="pres">
      <dgm:prSet presAssocID="{9F11465A-F2C2-4185-878A-7B51DB209486}" presName="compNode" presStyleCnt="0"/>
      <dgm:spPr/>
    </dgm:pt>
    <dgm:pt modelId="{06FC7C94-755C-4189-8FC5-132A168B2203}" type="pres">
      <dgm:prSet presAssocID="{9F11465A-F2C2-4185-878A-7B51DB209486}" presName="iconBgRect" presStyleLbl="bgShp" presStyleIdx="1" presStyleCnt="3"/>
      <dgm:spPr>
        <a:prstGeom prst="round2DiagRect">
          <a:avLst>
            <a:gd name="adj1" fmla="val 29727"/>
            <a:gd name="adj2" fmla="val 0"/>
          </a:avLst>
        </a:prstGeom>
      </dgm:spPr>
    </dgm:pt>
    <dgm:pt modelId="{1604BFF4-3084-45AE-B82E-76CF00BBD497}" type="pres">
      <dgm:prSet presAssocID="{9F11465A-F2C2-4185-878A-7B51DB209486}"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Rain"/>
        </a:ext>
      </dgm:extLst>
    </dgm:pt>
    <dgm:pt modelId="{B4A98A37-FF11-406D-952C-7BF6E2D77C74}" type="pres">
      <dgm:prSet presAssocID="{9F11465A-F2C2-4185-878A-7B51DB209486}" presName="spaceRect" presStyleCnt="0"/>
      <dgm:spPr/>
    </dgm:pt>
    <dgm:pt modelId="{DB10FF9F-EDB9-4DA8-B55D-0D1CF3B42BB4}" type="pres">
      <dgm:prSet presAssocID="{9F11465A-F2C2-4185-878A-7B51DB209486}" presName="textRect" presStyleLbl="revTx" presStyleIdx="1" presStyleCnt="3">
        <dgm:presLayoutVars>
          <dgm:chMax val="1"/>
          <dgm:chPref val="1"/>
        </dgm:presLayoutVars>
      </dgm:prSet>
      <dgm:spPr/>
    </dgm:pt>
    <dgm:pt modelId="{C6988B2B-2E04-4C7E-B62F-9F6B5B901B0A}" type="pres">
      <dgm:prSet presAssocID="{419A38A5-1FBE-4A69-8978-FF2789C7235D}" presName="sibTrans" presStyleCnt="0"/>
      <dgm:spPr/>
    </dgm:pt>
    <dgm:pt modelId="{ACC7EDF6-DC2D-43C1-B6A1-E8CAD8800CB6}" type="pres">
      <dgm:prSet presAssocID="{E2128CDC-C0CF-4F40-A28E-0EA78A57D068}" presName="compNode" presStyleCnt="0"/>
      <dgm:spPr/>
    </dgm:pt>
    <dgm:pt modelId="{5E9426EC-9D8F-439E-AA03-00F08E3F0477}" type="pres">
      <dgm:prSet presAssocID="{E2128CDC-C0CF-4F40-A28E-0EA78A57D068}" presName="iconBgRect" presStyleLbl="bgShp" presStyleIdx="2" presStyleCnt="3"/>
      <dgm:spPr>
        <a:prstGeom prst="round2DiagRect">
          <a:avLst>
            <a:gd name="adj1" fmla="val 29727"/>
            <a:gd name="adj2" fmla="val 0"/>
          </a:avLst>
        </a:prstGeom>
      </dgm:spPr>
    </dgm:pt>
    <dgm:pt modelId="{72CF84F4-32BC-425D-B4CB-B9AC37A82A46}" type="pres">
      <dgm:prSet presAssocID="{E2128CDC-C0CF-4F40-A28E-0EA78A57D068}"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Farm scene"/>
        </a:ext>
      </dgm:extLst>
    </dgm:pt>
    <dgm:pt modelId="{75097FA3-573F-4BF6-8E4E-AB8DEF407231}" type="pres">
      <dgm:prSet presAssocID="{E2128CDC-C0CF-4F40-A28E-0EA78A57D068}" presName="spaceRect" presStyleCnt="0"/>
      <dgm:spPr/>
    </dgm:pt>
    <dgm:pt modelId="{974C3A91-0763-4B38-9CA3-8312B63A3362}" type="pres">
      <dgm:prSet presAssocID="{E2128CDC-C0CF-4F40-A28E-0EA78A57D068}" presName="textRect" presStyleLbl="revTx" presStyleIdx="2" presStyleCnt="3">
        <dgm:presLayoutVars>
          <dgm:chMax val="1"/>
          <dgm:chPref val="1"/>
        </dgm:presLayoutVars>
      </dgm:prSet>
      <dgm:spPr/>
    </dgm:pt>
  </dgm:ptLst>
  <dgm:cxnLst>
    <dgm:cxn modelId="{7897D229-9A6A-4413-A77C-844F2C2D1ED7}" type="presOf" srcId="{9F11465A-F2C2-4185-878A-7B51DB209486}" destId="{DB10FF9F-EDB9-4DA8-B55D-0D1CF3B42BB4}" srcOrd="0" destOrd="0" presId="urn:microsoft.com/office/officeart/2018/5/layout/IconLeafLabelList"/>
    <dgm:cxn modelId="{A1DB3A6D-4AC6-4415-B0BC-40048913A329}" type="presOf" srcId="{E2128CDC-C0CF-4F40-A28E-0EA78A57D068}" destId="{974C3A91-0763-4B38-9CA3-8312B63A3362}" srcOrd="0" destOrd="0" presId="urn:microsoft.com/office/officeart/2018/5/layout/IconLeafLabelList"/>
    <dgm:cxn modelId="{C2666E51-C71C-4731-AFF1-33444D90CA7D}" srcId="{CC6FA6BC-1910-4830-B885-9AFED5167019}" destId="{9F11465A-F2C2-4185-878A-7B51DB209486}" srcOrd="1" destOrd="0" parTransId="{4F8A8C2B-E905-4AD6-A15F-896FDAEAC797}" sibTransId="{419A38A5-1FBE-4A69-8978-FF2789C7235D}"/>
    <dgm:cxn modelId="{C315E97C-9E15-483F-B40A-775DD7E10C6D}" type="presOf" srcId="{B3B5F04D-26DF-4142-83A4-C21031F77207}" destId="{5AD65191-D697-4933-A2CE-4D261171E9BF}" srcOrd="0" destOrd="0" presId="urn:microsoft.com/office/officeart/2018/5/layout/IconLeafLabelList"/>
    <dgm:cxn modelId="{03595C94-2EA9-4AEE-A9BB-204B85CF858B}" srcId="{CC6FA6BC-1910-4830-B885-9AFED5167019}" destId="{E2128CDC-C0CF-4F40-A28E-0EA78A57D068}" srcOrd="2" destOrd="0" parTransId="{1A7F1EA0-C608-4960-B6D5-7B1D8B73043D}" sibTransId="{30A85491-C2E6-44FA-8816-4A7A3E988203}"/>
    <dgm:cxn modelId="{AE93D895-6761-431F-9FF5-6E0DE5E1FAE3}" type="presOf" srcId="{CC6FA6BC-1910-4830-B885-9AFED5167019}" destId="{83A3F829-9462-4748-8B27-D71AA4C089D6}" srcOrd="0" destOrd="0" presId="urn:microsoft.com/office/officeart/2018/5/layout/IconLeafLabelList"/>
    <dgm:cxn modelId="{BB1A46F1-55FB-4EEA-B438-8276763D12A1}" srcId="{CC6FA6BC-1910-4830-B885-9AFED5167019}" destId="{B3B5F04D-26DF-4142-83A4-C21031F77207}" srcOrd="0" destOrd="0" parTransId="{9BC92550-1A84-4805-A5D5-6B1666AF4C7E}" sibTransId="{EDDE0879-2AC2-478F-8BA0-85BAE705435B}"/>
    <dgm:cxn modelId="{907EC045-FEE5-417E-9156-92FA715E434E}" type="presParOf" srcId="{83A3F829-9462-4748-8B27-D71AA4C089D6}" destId="{AFF5DD96-A403-45EA-B334-72E1EB828D75}" srcOrd="0" destOrd="0" presId="urn:microsoft.com/office/officeart/2018/5/layout/IconLeafLabelList"/>
    <dgm:cxn modelId="{DE439517-685A-4F55-B3C9-4A7F00BF6822}" type="presParOf" srcId="{AFF5DD96-A403-45EA-B334-72E1EB828D75}" destId="{609B98E8-1B94-41DC-968D-8FA277538156}" srcOrd="0" destOrd="0" presId="urn:microsoft.com/office/officeart/2018/5/layout/IconLeafLabelList"/>
    <dgm:cxn modelId="{E2CC3302-F7E7-42C6-A6CD-688D33BB05FD}" type="presParOf" srcId="{AFF5DD96-A403-45EA-B334-72E1EB828D75}" destId="{2CF3D3F1-D962-4DBB-8CA8-B0E49284D6A5}" srcOrd="1" destOrd="0" presId="urn:microsoft.com/office/officeart/2018/5/layout/IconLeafLabelList"/>
    <dgm:cxn modelId="{91C509CC-F4E2-4962-81E7-D509EC479629}" type="presParOf" srcId="{AFF5DD96-A403-45EA-B334-72E1EB828D75}" destId="{05EFD310-5BD5-4A9C-9504-9C53A1C372E8}" srcOrd="2" destOrd="0" presId="urn:microsoft.com/office/officeart/2018/5/layout/IconLeafLabelList"/>
    <dgm:cxn modelId="{E3F6C05E-3BFE-458A-B35D-FD0E676CFD98}" type="presParOf" srcId="{AFF5DD96-A403-45EA-B334-72E1EB828D75}" destId="{5AD65191-D697-4933-A2CE-4D261171E9BF}" srcOrd="3" destOrd="0" presId="urn:microsoft.com/office/officeart/2018/5/layout/IconLeafLabelList"/>
    <dgm:cxn modelId="{FAD2658D-6859-4A77-AA9E-B0B9BF6F98E2}" type="presParOf" srcId="{83A3F829-9462-4748-8B27-D71AA4C089D6}" destId="{CA9D4C4A-8697-4DCD-AC06-D8AC09B808D9}" srcOrd="1" destOrd="0" presId="urn:microsoft.com/office/officeart/2018/5/layout/IconLeafLabelList"/>
    <dgm:cxn modelId="{E6EABB69-AB07-4514-AAC8-02E8E4DED3DA}" type="presParOf" srcId="{83A3F829-9462-4748-8B27-D71AA4C089D6}" destId="{146C89DA-F151-406C-86A6-264A548F68EE}" srcOrd="2" destOrd="0" presId="urn:microsoft.com/office/officeart/2018/5/layout/IconLeafLabelList"/>
    <dgm:cxn modelId="{1451DD38-2F85-4405-9ECA-40DEBAD0D31D}" type="presParOf" srcId="{146C89DA-F151-406C-86A6-264A548F68EE}" destId="{06FC7C94-755C-4189-8FC5-132A168B2203}" srcOrd="0" destOrd="0" presId="urn:microsoft.com/office/officeart/2018/5/layout/IconLeafLabelList"/>
    <dgm:cxn modelId="{9D9E1F1B-5BED-4671-8834-868F13C1489F}" type="presParOf" srcId="{146C89DA-F151-406C-86A6-264A548F68EE}" destId="{1604BFF4-3084-45AE-B82E-76CF00BBD497}" srcOrd="1" destOrd="0" presId="urn:microsoft.com/office/officeart/2018/5/layout/IconLeafLabelList"/>
    <dgm:cxn modelId="{50CDF499-A378-4013-A181-01EE35C1D911}" type="presParOf" srcId="{146C89DA-F151-406C-86A6-264A548F68EE}" destId="{B4A98A37-FF11-406D-952C-7BF6E2D77C74}" srcOrd="2" destOrd="0" presId="urn:microsoft.com/office/officeart/2018/5/layout/IconLeafLabelList"/>
    <dgm:cxn modelId="{40F23CFA-F77C-428E-A877-80097642675E}" type="presParOf" srcId="{146C89DA-F151-406C-86A6-264A548F68EE}" destId="{DB10FF9F-EDB9-4DA8-B55D-0D1CF3B42BB4}" srcOrd="3" destOrd="0" presId="urn:microsoft.com/office/officeart/2018/5/layout/IconLeafLabelList"/>
    <dgm:cxn modelId="{1273D8CA-E4CD-4785-9591-A0B44DCCF114}" type="presParOf" srcId="{83A3F829-9462-4748-8B27-D71AA4C089D6}" destId="{C6988B2B-2E04-4C7E-B62F-9F6B5B901B0A}" srcOrd="3" destOrd="0" presId="urn:microsoft.com/office/officeart/2018/5/layout/IconLeafLabelList"/>
    <dgm:cxn modelId="{A2EC2FB9-FB90-450E-8EA5-9F869EED51EA}" type="presParOf" srcId="{83A3F829-9462-4748-8B27-D71AA4C089D6}" destId="{ACC7EDF6-DC2D-43C1-B6A1-E8CAD8800CB6}" srcOrd="4" destOrd="0" presId="urn:microsoft.com/office/officeart/2018/5/layout/IconLeafLabelList"/>
    <dgm:cxn modelId="{F2B641D1-BC07-482A-84FA-076922F3515F}" type="presParOf" srcId="{ACC7EDF6-DC2D-43C1-B6A1-E8CAD8800CB6}" destId="{5E9426EC-9D8F-439E-AA03-00F08E3F0477}" srcOrd="0" destOrd="0" presId="urn:microsoft.com/office/officeart/2018/5/layout/IconLeafLabelList"/>
    <dgm:cxn modelId="{65317BC7-1F89-4644-872D-0E7FA234C858}" type="presParOf" srcId="{ACC7EDF6-DC2D-43C1-B6A1-E8CAD8800CB6}" destId="{72CF84F4-32BC-425D-B4CB-B9AC37A82A46}" srcOrd="1" destOrd="0" presId="urn:microsoft.com/office/officeart/2018/5/layout/IconLeafLabelList"/>
    <dgm:cxn modelId="{1E717A3C-AC87-451E-BDB2-63BC6FE71DD9}" type="presParOf" srcId="{ACC7EDF6-DC2D-43C1-B6A1-E8CAD8800CB6}" destId="{75097FA3-573F-4BF6-8E4E-AB8DEF407231}" srcOrd="2" destOrd="0" presId="urn:microsoft.com/office/officeart/2018/5/layout/IconLeafLabelList"/>
    <dgm:cxn modelId="{0CD3D07F-7C9F-4546-93B4-733A02A0E927}" type="presParOf" srcId="{ACC7EDF6-DC2D-43C1-B6A1-E8CAD8800CB6}" destId="{974C3A91-0763-4B38-9CA3-8312B63A3362}" srcOrd="3" destOrd="0" presId="urn:microsoft.com/office/officeart/2018/5/layout/IconLeaf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EC2AAF0-323C-4199-B4BB-5D2EC857257D}">
      <dsp:nvSpPr>
        <dsp:cNvPr id="0" name=""/>
        <dsp:cNvSpPr/>
      </dsp:nvSpPr>
      <dsp:spPr>
        <a:xfrm>
          <a:off x="0" y="598"/>
          <a:ext cx="6266011" cy="50239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76C7C66-8591-4208-9271-5A63F611F2C5}">
      <dsp:nvSpPr>
        <dsp:cNvPr id="0" name=""/>
        <dsp:cNvSpPr/>
      </dsp:nvSpPr>
      <dsp:spPr>
        <a:xfrm>
          <a:off x="151974" y="113636"/>
          <a:ext cx="276317" cy="27631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68C24C88-C2BB-4E33-BBBE-8C0D5A3684EF}">
      <dsp:nvSpPr>
        <dsp:cNvPr id="0" name=""/>
        <dsp:cNvSpPr/>
      </dsp:nvSpPr>
      <dsp:spPr>
        <a:xfrm>
          <a:off x="580266" y="598"/>
          <a:ext cx="5685744" cy="5023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170" tIns="53170" rIns="53170" bIns="53170" numCol="1" spcCol="1270" anchor="ctr" anchorCtr="0">
          <a:noAutofit/>
        </a:bodyPr>
        <a:lstStyle/>
        <a:p>
          <a:pPr marL="0" lvl="0" indent="0" algn="l" defTabSz="622300">
            <a:lnSpc>
              <a:spcPct val="90000"/>
            </a:lnSpc>
            <a:spcBef>
              <a:spcPct val="0"/>
            </a:spcBef>
            <a:spcAft>
              <a:spcPct val="35000"/>
            </a:spcAft>
            <a:buNone/>
          </a:pPr>
          <a:r>
            <a:rPr lang="en-GB" sz="1400" u="sng" kern="1200"/>
            <a:t>Hypotheses:</a:t>
          </a:r>
          <a:endParaRPr lang="en-US" sz="1400" kern="1200"/>
        </a:p>
      </dsp:txBody>
      <dsp:txXfrm>
        <a:off x="580266" y="598"/>
        <a:ext cx="5685744" cy="502394"/>
      </dsp:txXfrm>
    </dsp:sp>
    <dsp:sp modelId="{80C7C030-C711-4864-9BE7-A8E681B8E6E3}">
      <dsp:nvSpPr>
        <dsp:cNvPr id="0" name=""/>
        <dsp:cNvSpPr/>
      </dsp:nvSpPr>
      <dsp:spPr>
        <a:xfrm>
          <a:off x="0" y="628591"/>
          <a:ext cx="6266011" cy="50239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CA9B676-8959-49B3-8895-198AED3AF020}">
      <dsp:nvSpPr>
        <dsp:cNvPr id="0" name=""/>
        <dsp:cNvSpPr/>
      </dsp:nvSpPr>
      <dsp:spPr>
        <a:xfrm>
          <a:off x="151974" y="741630"/>
          <a:ext cx="276317" cy="27631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CB35BF86-FAD4-40A0-A3F2-A53BB9D35439}">
      <dsp:nvSpPr>
        <dsp:cNvPr id="0" name=""/>
        <dsp:cNvSpPr/>
      </dsp:nvSpPr>
      <dsp:spPr>
        <a:xfrm>
          <a:off x="580266" y="628591"/>
          <a:ext cx="5685744" cy="5023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170" tIns="53170" rIns="53170" bIns="53170" numCol="1" spcCol="1270" anchor="ctr" anchorCtr="0">
          <a:noAutofit/>
        </a:bodyPr>
        <a:lstStyle/>
        <a:p>
          <a:pPr marL="0" lvl="0" indent="0" algn="l" defTabSz="622300">
            <a:lnSpc>
              <a:spcPct val="90000"/>
            </a:lnSpc>
            <a:spcBef>
              <a:spcPct val="0"/>
            </a:spcBef>
            <a:spcAft>
              <a:spcPct val="35000"/>
            </a:spcAft>
            <a:buNone/>
          </a:pPr>
          <a:r>
            <a:rPr lang="en-GB" sz="1400" kern="1200"/>
            <a:t>Hotter weather leads to more flooding (more severe, more frequent)</a:t>
          </a:r>
          <a:endParaRPr lang="en-US" sz="1400" kern="1200"/>
        </a:p>
      </dsp:txBody>
      <dsp:txXfrm>
        <a:off x="580266" y="628591"/>
        <a:ext cx="5685744" cy="502394"/>
      </dsp:txXfrm>
    </dsp:sp>
    <dsp:sp modelId="{B34EDBE4-D0D6-40E4-B2C0-94C037C9E2DA}">
      <dsp:nvSpPr>
        <dsp:cNvPr id="0" name=""/>
        <dsp:cNvSpPr/>
      </dsp:nvSpPr>
      <dsp:spPr>
        <a:xfrm>
          <a:off x="0" y="1256585"/>
          <a:ext cx="6266011" cy="50239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3F56365-F0E5-41D6-85FD-1A261FF503C0}">
      <dsp:nvSpPr>
        <dsp:cNvPr id="0" name=""/>
        <dsp:cNvSpPr/>
      </dsp:nvSpPr>
      <dsp:spPr>
        <a:xfrm>
          <a:off x="151974" y="1369624"/>
          <a:ext cx="276317" cy="27631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6D90665-1CD8-4879-AC30-E54E9A3CF294}">
      <dsp:nvSpPr>
        <dsp:cNvPr id="0" name=""/>
        <dsp:cNvSpPr/>
      </dsp:nvSpPr>
      <dsp:spPr>
        <a:xfrm>
          <a:off x="580266" y="1256585"/>
          <a:ext cx="5685744" cy="5023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170" tIns="53170" rIns="53170" bIns="53170" numCol="1" spcCol="1270" anchor="ctr" anchorCtr="0">
          <a:noAutofit/>
        </a:bodyPr>
        <a:lstStyle/>
        <a:p>
          <a:pPr marL="0" lvl="0" indent="0" algn="l" defTabSz="622300">
            <a:lnSpc>
              <a:spcPct val="90000"/>
            </a:lnSpc>
            <a:spcBef>
              <a:spcPct val="0"/>
            </a:spcBef>
            <a:spcAft>
              <a:spcPct val="35000"/>
            </a:spcAft>
            <a:buNone/>
          </a:pPr>
          <a:r>
            <a:rPr lang="en-GB" sz="1400" u="sng" kern="1200"/>
            <a:t>Data sources</a:t>
          </a:r>
          <a:endParaRPr lang="en-US" sz="1400" kern="1200"/>
        </a:p>
      </dsp:txBody>
      <dsp:txXfrm>
        <a:off x="580266" y="1256585"/>
        <a:ext cx="5685744" cy="502394"/>
      </dsp:txXfrm>
    </dsp:sp>
    <dsp:sp modelId="{545F55E4-E433-4AD0-BF8F-28D17AA3AF1F}">
      <dsp:nvSpPr>
        <dsp:cNvPr id="0" name=""/>
        <dsp:cNvSpPr/>
      </dsp:nvSpPr>
      <dsp:spPr>
        <a:xfrm>
          <a:off x="0" y="1884579"/>
          <a:ext cx="6266011" cy="50239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A7F19D4-9820-471D-A28D-99D96E346B54}">
      <dsp:nvSpPr>
        <dsp:cNvPr id="0" name=""/>
        <dsp:cNvSpPr/>
      </dsp:nvSpPr>
      <dsp:spPr>
        <a:xfrm>
          <a:off x="151974" y="1997618"/>
          <a:ext cx="276317" cy="27631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9CA90F83-AEAE-405B-A4B0-728518E2D95F}">
      <dsp:nvSpPr>
        <dsp:cNvPr id="0" name=""/>
        <dsp:cNvSpPr/>
      </dsp:nvSpPr>
      <dsp:spPr>
        <a:xfrm>
          <a:off x="580266" y="1884579"/>
          <a:ext cx="5685744" cy="5023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170" tIns="53170" rIns="53170" bIns="53170" numCol="1" spcCol="1270" anchor="ctr" anchorCtr="0">
          <a:noAutofit/>
        </a:bodyPr>
        <a:lstStyle/>
        <a:p>
          <a:pPr marL="0" lvl="0" indent="0" algn="l" defTabSz="622300">
            <a:lnSpc>
              <a:spcPct val="90000"/>
            </a:lnSpc>
            <a:spcBef>
              <a:spcPct val="0"/>
            </a:spcBef>
            <a:spcAft>
              <a:spcPct val="35000"/>
            </a:spcAft>
            <a:buNone/>
          </a:pPr>
          <a:r>
            <a:rPr lang="en-GB" sz="1400" kern="1200"/>
            <a:t>Open Meteo Flood API (GloFAS) 1990-2020</a:t>
          </a:r>
          <a:endParaRPr lang="en-US" sz="1400" kern="1200"/>
        </a:p>
      </dsp:txBody>
      <dsp:txXfrm>
        <a:off x="580266" y="1884579"/>
        <a:ext cx="5685744" cy="502394"/>
      </dsp:txXfrm>
    </dsp:sp>
    <dsp:sp modelId="{D7CE476E-4D9B-44DD-9F50-276BC750B7B1}">
      <dsp:nvSpPr>
        <dsp:cNvPr id="0" name=""/>
        <dsp:cNvSpPr/>
      </dsp:nvSpPr>
      <dsp:spPr>
        <a:xfrm>
          <a:off x="0" y="2512572"/>
          <a:ext cx="6266011" cy="50239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A50EAD6-D611-422F-A6D3-DFC919E55F33}">
      <dsp:nvSpPr>
        <dsp:cNvPr id="0" name=""/>
        <dsp:cNvSpPr/>
      </dsp:nvSpPr>
      <dsp:spPr>
        <a:xfrm>
          <a:off x="151974" y="2625611"/>
          <a:ext cx="276317" cy="276317"/>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EB9BC86F-D398-4EE7-967E-379E4BD21BC1}">
      <dsp:nvSpPr>
        <dsp:cNvPr id="0" name=""/>
        <dsp:cNvSpPr/>
      </dsp:nvSpPr>
      <dsp:spPr>
        <a:xfrm>
          <a:off x="580266" y="2512572"/>
          <a:ext cx="5685744" cy="5023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170" tIns="53170" rIns="53170" bIns="53170" numCol="1" spcCol="1270" anchor="ctr" anchorCtr="0">
          <a:noAutofit/>
        </a:bodyPr>
        <a:lstStyle/>
        <a:p>
          <a:pPr marL="0" lvl="0" indent="0" algn="l" defTabSz="622300">
            <a:lnSpc>
              <a:spcPct val="90000"/>
            </a:lnSpc>
            <a:spcBef>
              <a:spcPct val="0"/>
            </a:spcBef>
            <a:spcAft>
              <a:spcPct val="35000"/>
            </a:spcAft>
            <a:buNone/>
          </a:pPr>
          <a:r>
            <a:rPr lang="en-GB" sz="1400" kern="1200"/>
            <a:t>Open Meteo Weather API</a:t>
          </a:r>
          <a:endParaRPr lang="en-US" sz="1400" kern="1200"/>
        </a:p>
      </dsp:txBody>
      <dsp:txXfrm>
        <a:off x="580266" y="2512572"/>
        <a:ext cx="5685744" cy="502394"/>
      </dsp:txXfrm>
    </dsp:sp>
    <dsp:sp modelId="{3D5738B0-2600-48B2-A94D-33F3DDB5E23E}">
      <dsp:nvSpPr>
        <dsp:cNvPr id="0" name=""/>
        <dsp:cNvSpPr/>
      </dsp:nvSpPr>
      <dsp:spPr>
        <a:xfrm>
          <a:off x="0" y="3140566"/>
          <a:ext cx="6266011" cy="50239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62CA4E5-2A3D-4560-BFB3-B053C9FEB9A6}">
      <dsp:nvSpPr>
        <dsp:cNvPr id="0" name=""/>
        <dsp:cNvSpPr/>
      </dsp:nvSpPr>
      <dsp:spPr>
        <a:xfrm>
          <a:off x="151974" y="3253605"/>
          <a:ext cx="276317" cy="276317"/>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A8A6F80-A5F2-4A98-8C49-60CFF775063A}">
      <dsp:nvSpPr>
        <dsp:cNvPr id="0" name=""/>
        <dsp:cNvSpPr/>
      </dsp:nvSpPr>
      <dsp:spPr>
        <a:xfrm>
          <a:off x="580266" y="3140566"/>
          <a:ext cx="5685744" cy="5023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170" tIns="53170" rIns="53170" bIns="53170" numCol="1" spcCol="1270" anchor="ctr" anchorCtr="0">
          <a:noAutofit/>
        </a:bodyPr>
        <a:lstStyle/>
        <a:p>
          <a:pPr marL="0" lvl="0" indent="0" algn="l" defTabSz="622300">
            <a:lnSpc>
              <a:spcPct val="90000"/>
            </a:lnSpc>
            <a:spcBef>
              <a:spcPct val="0"/>
            </a:spcBef>
            <a:spcAft>
              <a:spcPct val="35000"/>
            </a:spcAft>
            <a:buNone/>
          </a:pPr>
          <a:r>
            <a:rPr lang="en-GB" sz="1400" u="sng" kern="1200"/>
            <a:t>Visualisation</a:t>
          </a:r>
          <a:endParaRPr lang="en-US" sz="1400" kern="1200"/>
        </a:p>
      </dsp:txBody>
      <dsp:txXfrm>
        <a:off x="580266" y="3140566"/>
        <a:ext cx="5685744" cy="502394"/>
      </dsp:txXfrm>
    </dsp:sp>
    <dsp:sp modelId="{B8FA6CC7-F9D7-43E1-BBC9-DABCF97249D3}">
      <dsp:nvSpPr>
        <dsp:cNvPr id="0" name=""/>
        <dsp:cNvSpPr/>
      </dsp:nvSpPr>
      <dsp:spPr>
        <a:xfrm>
          <a:off x="0" y="3768560"/>
          <a:ext cx="6266011" cy="50239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AD1F747-B3B1-42DC-B3BB-2F09EEBFA161}">
      <dsp:nvSpPr>
        <dsp:cNvPr id="0" name=""/>
        <dsp:cNvSpPr/>
      </dsp:nvSpPr>
      <dsp:spPr>
        <a:xfrm>
          <a:off x="151974" y="3881599"/>
          <a:ext cx="276317" cy="276317"/>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9EF1E195-A828-4C9F-999C-7361B5B2D4C6}">
      <dsp:nvSpPr>
        <dsp:cNvPr id="0" name=""/>
        <dsp:cNvSpPr/>
      </dsp:nvSpPr>
      <dsp:spPr>
        <a:xfrm>
          <a:off x="580266" y="3768560"/>
          <a:ext cx="5685744" cy="5023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170" tIns="53170" rIns="53170" bIns="53170" numCol="1" spcCol="1270" anchor="ctr" anchorCtr="0">
          <a:noAutofit/>
        </a:bodyPr>
        <a:lstStyle/>
        <a:p>
          <a:pPr marL="0" lvl="0" indent="0" algn="l" defTabSz="622300">
            <a:lnSpc>
              <a:spcPct val="90000"/>
            </a:lnSpc>
            <a:spcBef>
              <a:spcPct val="0"/>
            </a:spcBef>
            <a:spcAft>
              <a:spcPct val="35000"/>
            </a:spcAft>
            <a:buNone/>
          </a:pPr>
          <a:r>
            <a:rPr lang="en-GB" sz="1400" kern="1200"/>
            <a:t>Temperature time series</a:t>
          </a:r>
          <a:endParaRPr lang="en-US" sz="1400" kern="1200"/>
        </a:p>
      </dsp:txBody>
      <dsp:txXfrm>
        <a:off x="580266" y="3768560"/>
        <a:ext cx="5685744" cy="502394"/>
      </dsp:txXfrm>
    </dsp:sp>
    <dsp:sp modelId="{F9FF1661-5D20-47E6-B59B-DAF498ADC985}">
      <dsp:nvSpPr>
        <dsp:cNvPr id="0" name=""/>
        <dsp:cNvSpPr/>
      </dsp:nvSpPr>
      <dsp:spPr>
        <a:xfrm>
          <a:off x="0" y="4396553"/>
          <a:ext cx="6266011" cy="50239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CF9BD19-C006-40B0-9374-765EFCF1DF32}">
      <dsp:nvSpPr>
        <dsp:cNvPr id="0" name=""/>
        <dsp:cNvSpPr/>
      </dsp:nvSpPr>
      <dsp:spPr>
        <a:xfrm>
          <a:off x="151974" y="4509592"/>
          <a:ext cx="276317" cy="276317"/>
        </a:xfrm>
        <a:prstGeom prst="rect">
          <a:avLst/>
        </a:prstGeom>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D6D4BDD9-7039-4E5F-BFD1-BB0ACAACF4AA}">
      <dsp:nvSpPr>
        <dsp:cNvPr id="0" name=""/>
        <dsp:cNvSpPr/>
      </dsp:nvSpPr>
      <dsp:spPr>
        <a:xfrm>
          <a:off x="580266" y="4396553"/>
          <a:ext cx="5685744" cy="5023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170" tIns="53170" rIns="53170" bIns="53170" numCol="1" spcCol="1270" anchor="ctr" anchorCtr="0">
          <a:noAutofit/>
        </a:bodyPr>
        <a:lstStyle/>
        <a:p>
          <a:pPr marL="0" lvl="0" indent="0" algn="l" defTabSz="622300">
            <a:lnSpc>
              <a:spcPct val="90000"/>
            </a:lnSpc>
            <a:spcBef>
              <a:spcPct val="0"/>
            </a:spcBef>
            <a:spcAft>
              <a:spcPct val="35000"/>
            </a:spcAft>
            <a:buNone/>
          </a:pPr>
          <a:r>
            <a:rPr lang="en-GB" sz="1400" kern="1200"/>
            <a:t>Flooding time series</a:t>
          </a:r>
          <a:endParaRPr lang="en-US" sz="1400" kern="1200"/>
        </a:p>
      </dsp:txBody>
      <dsp:txXfrm>
        <a:off x="580266" y="4396553"/>
        <a:ext cx="5685744" cy="50239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9B98E8-1B94-41DC-968D-8FA277538156}">
      <dsp:nvSpPr>
        <dsp:cNvPr id="0" name=""/>
        <dsp:cNvSpPr/>
      </dsp:nvSpPr>
      <dsp:spPr>
        <a:xfrm>
          <a:off x="681337" y="282374"/>
          <a:ext cx="1852875" cy="1852875"/>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CF3D3F1-D962-4DBB-8CA8-B0E49284D6A5}">
      <dsp:nvSpPr>
        <dsp:cNvPr id="0" name=""/>
        <dsp:cNvSpPr/>
      </dsp:nvSpPr>
      <dsp:spPr>
        <a:xfrm>
          <a:off x="1076212" y="677249"/>
          <a:ext cx="1063125" cy="106312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AD65191-D697-4933-A2CE-4D261171E9BF}">
      <dsp:nvSpPr>
        <dsp:cNvPr id="0" name=""/>
        <dsp:cNvSpPr/>
      </dsp:nvSpPr>
      <dsp:spPr>
        <a:xfrm>
          <a:off x="89024" y="2712375"/>
          <a:ext cx="3037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90000"/>
            </a:lnSpc>
            <a:spcBef>
              <a:spcPct val="0"/>
            </a:spcBef>
            <a:spcAft>
              <a:spcPct val="35000"/>
            </a:spcAft>
            <a:buNone/>
            <a:defRPr cap="all"/>
          </a:pPr>
          <a:r>
            <a:rPr lang="en-NZ" sz="1300" kern="1200"/>
            <a:t>Flooding does impact herd size and saleyard prices but ONLY when cattle numbers before the flood are high.</a:t>
          </a:r>
          <a:endParaRPr lang="en-US" sz="1300" kern="1200"/>
        </a:p>
      </dsp:txBody>
      <dsp:txXfrm>
        <a:off x="89024" y="2712375"/>
        <a:ext cx="3037500" cy="720000"/>
      </dsp:txXfrm>
    </dsp:sp>
    <dsp:sp modelId="{06FC7C94-755C-4189-8FC5-132A168B2203}">
      <dsp:nvSpPr>
        <dsp:cNvPr id="0" name=""/>
        <dsp:cNvSpPr/>
      </dsp:nvSpPr>
      <dsp:spPr>
        <a:xfrm>
          <a:off x="4250400" y="282374"/>
          <a:ext cx="1852875" cy="1852875"/>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604BFF4-3084-45AE-B82E-76CF00BBD497}">
      <dsp:nvSpPr>
        <dsp:cNvPr id="0" name=""/>
        <dsp:cNvSpPr/>
      </dsp:nvSpPr>
      <dsp:spPr>
        <a:xfrm>
          <a:off x="4645275" y="677249"/>
          <a:ext cx="1063125" cy="106312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DB10FF9F-EDB9-4DA8-B55D-0D1CF3B42BB4}">
      <dsp:nvSpPr>
        <dsp:cNvPr id="0" name=""/>
        <dsp:cNvSpPr/>
      </dsp:nvSpPr>
      <dsp:spPr>
        <a:xfrm>
          <a:off x="3658087" y="2712375"/>
          <a:ext cx="3037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90000"/>
            </a:lnSpc>
            <a:spcBef>
              <a:spcPct val="0"/>
            </a:spcBef>
            <a:spcAft>
              <a:spcPct val="35000"/>
            </a:spcAft>
            <a:buNone/>
            <a:defRPr cap="all"/>
          </a:pPr>
          <a:r>
            <a:rPr lang="en-NZ" sz="1300" kern="1200"/>
            <a:t>Drought has a more significant impact than flooding.</a:t>
          </a:r>
          <a:endParaRPr lang="en-US" sz="1300" kern="1200"/>
        </a:p>
      </dsp:txBody>
      <dsp:txXfrm>
        <a:off x="3658087" y="2712375"/>
        <a:ext cx="3037500" cy="720000"/>
      </dsp:txXfrm>
    </dsp:sp>
    <dsp:sp modelId="{5E9426EC-9D8F-439E-AA03-00F08E3F0477}">
      <dsp:nvSpPr>
        <dsp:cNvPr id="0" name=""/>
        <dsp:cNvSpPr/>
      </dsp:nvSpPr>
      <dsp:spPr>
        <a:xfrm>
          <a:off x="7819462" y="282374"/>
          <a:ext cx="1852875" cy="1852875"/>
        </a:xfrm>
        <a:prstGeom prst="round2DiagRect">
          <a:avLst>
            <a:gd name="adj1" fmla="val 29727"/>
            <a:gd name="adj2" fmla="val 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2CF84F4-32BC-425D-B4CB-B9AC37A82A46}">
      <dsp:nvSpPr>
        <dsp:cNvPr id="0" name=""/>
        <dsp:cNvSpPr/>
      </dsp:nvSpPr>
      <dsp:spPr>
        <a:xfrm>
          <a:off x="8214337" y="677249"/>
          <a:ext cx="1063125" cy="106312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974C3A91-0763-4B38-9CA3-8312B63A3362}">
      <dsp:nvSpPr>
        <dsp:cNvPr id="0" name=""/>
        <dsp:cNvSpPr/>
      </dsp:nvSpPr>
      <dsp:spPr>
        <a:xfrm>
          <a:off x="7227150" y="2712375"/>
          <a:ext cx="3037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90000"/>
            </a:lnSpc>
            <a:spcBef>
              <a:spcPct val="0"/>
            </a:spcBef>
            <a:spcAft>
              <a:spcPct val="35000"/>
            </a:spcAft>
            <a:buNone/>
            <a:defRPr cap="all"/>
          </a:pPr>
          <a:r>
            <a:rPr lang="en-NZ" sz="1300" kern="1200"/>
            <a:t>There may be an “optimum” herd size that is manageable through adverse weather events.</a:t>
          </a:r>
          <a:endParaRPr lang="en-US" sz="1300" kern="1200"/>
        </a:p>
      </dsp:txBody>
      <dsp:txXfrm>
        <a:off x="7227150" y="2712375"/>
        <a:ext cx="3037500" cy="720000"/>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7/19/2023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9029819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7/19/2023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198098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7/19/2023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681927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7/19/2023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85209809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7/19/2023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0632439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7/19/2023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7975862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7/19/2023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25455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7/19/2023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062771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7/19/2023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6642051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7/19/2023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157741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t>7/19/2023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203152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7/19/2023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343349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7/19/2023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515851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7/19/2023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0581491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7/19/2023</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425126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7/19/2023</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4012744071"/>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Lst>
  <p:hf sldNum="0" hdr="0" ftr="0" dt="0"/>
  <p:txStyles>
    <p:title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10.jpg"/><Relationship Id="rId5" Type="http://schemas.openxmlformats.org/officeDocument/2006/relationships/image" Target="../media/image9.jpg"/><Relationship Id="rId4" Type="http://schemas.openxmlformats.org/officeDocument/2006/relationships/image" Target="../media/image8.jpg"/></Relationships>
</file>

<file path=ppt/slides/_rels/slide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3.png"/><Relationship Id="rId7" Type="http://schemas.openxmlformats.org/officeDocument/2006/relationships/diagramColors" Target="../diagrams/colors1.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6" name="Picture 5" descr="Farm field in golden twilight">
            <a:extLst>
              <a:ext uri="{FF2B5EF4-FFF2-40B4-BE49-F238E27FC236}">
                <a16:creationId xmlns:a16="http://schemas.microsoft.com/office/drawing/2014/main" id="{9A5D9ED1-DFCC-4799-89E2-D118451B98DF}"/>
              </a:ext>
            </a:extLst>
          </p:cNvPr>
          <p:cNvPicPr>
            <a:picLocks noChangeAspect="1"/>
          </p:cNvPicPr>
          <p:nvPr/>
        </p:nvPicPr>
        <p:blipFill rotWithShape="1">
          <a:blip r:embed="rId3">
            <a:alphaModFix/>
          </a:blip>
          <a:srcRect t="11242" b="4489"/>
          <a:stretch/>
        </p:blipFill>
        <p:spPr>
          <a:xfrm>
            <a:off x="20" y="10"/>
            <a:ext cx="12191980" cy="6857990"/>
          </a:xfrm>
          <a:prstGeom prst="rect">
            <a:avLst/>
          </a:prstGeom>
        </p:spPr>
      </p:pic>
      <p:sp>
        <p:nvSpPr>
          <p:cNvPr id="101" name="Rectangle 100">
            <a:extLst>
              <a:ext uri="{FF2B5EF4-FFF2-40B4-BE49-F238E27FC236}">
                <a16:creationId xmlns:a16="http://schemas.microsoft.com/office/drawing/2014/main" id="{D221F0D2-C3E4-45CA-9D1A-644036392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937549"/>
            <a:ext cx="12191999" cy="5058137"/>
          </a:xfrm>
          <a:prstGeom prst="rect">
            <a:avLst/>
          </a:prstGeom>
          <a:gradFill flip="none" rotWithShape="1">
            <a:gsLst>
              <a:gs pos="50000">
                <a:schemeClr val="bg1">
                  <a:alpha val="30000"/>
                </a:schemeClr>
              </a:gs>
              <a:gs pos="80000">
                <a:schemeClr val="bg1">
                  <a:alpha val="15000"/>
                </a:schemeClr>
              </a:gs>
              <a:gs pos="0">
                <a:schemeClr val="bg1">
                  <a:alpha val="0"/>
                </a:schemeClr>
              </a:gs>
              <a:gs pos="20000">
                <a:schemeClr val="bg1">
                  <a:alpha val="15000"/>
                </a:schemeClr>
              </a:gs>
              <a:gs pos="100000">
                <a:schemeClr val="bg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1370693" y="1769540"/>
            <a:ext cx="9440034" cy="1828801"/>
          </a:xfrm>
        </p:spPr>
        <p:txBody>
          <a:bodyPr>
            <a:normAutofit/>
          </a:bodyPr>
          <a:lstStyle/>
          <a:p>
            <a:r>
              <a:rPr lang="en-US"/>
              <a:t>Flood Analysis</a:t>
            </a:r>
          </a:p>
        </p:txBody>
      </p:sp>
      <p:sp>
        <p:nvSpPr>
          <p:cNvPr id="3" name="Subtitle 2">
            <a:extLst>
              <a:ext uri="{FF2B5EF4-FFF2-40B4-BE49-F238E27FC236}">
                <a16:creationId xmlns:a16="http://schemas.microsoft.com/office/drawing/2014/main" id="{DB93FB3F-A8D4-46D3-A1C6-C79C64563729}"/>
              </a:ext>
            </a:extLst>
          </p:cNvPr>
          <p:cNvSpPr>
            <a:spLocks noGrp="1"/>
          </p:cNvSpPr>
          <p:nvPr>
            <p:ph type="subTitle" idx="1"/>
          </p:nvPr>
        </p:nvSpPr>
        <p:spPr>
          <a:xfrm>
            <a:off x="1370693" y="3773489"/>
            <a:ext cx="9440034" cy="1049867"/>
          </a:xfrm>
        </p:spPr>
        <p:txBody>
          <a:bodyPr>
            <a:normAutofit/>
          </a:bodyPr>
          <a:lstStyle/>
          <a:p>
            <a:r>
              <a:rPr lang="en-GB"/>
              <a:t>Analysing the impact of climate change on Queensland Cattle markets, intermediated by increased flood events</a:t>
            </a:r>
            <a:endParaRPr lang="en-US"/>
          </a:p>
        </p:txBody>
      </p:sp>
    </p:spTree>
    <p:extLst>
      <p:ext uri="{BB962C8B-B14F-4D97-AF65-F5344CB8AC3E}">
        <p14:creationId xmlns:p14="http://schemas.microsoft.com/office/powerpoint/2010/main" val="1583120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400"/>
                                        <p:tgtEl>
                                          <p:spTgt spid="3">
                                            <p:txEl>
                                              <p:pRg st="0" end="0"/>
                                            </p:txEl>
                                          </p:spTgt>
                                        </p:tgtEl>
                                      </p:cBhvr>
                                    </p:animEffect>
                                  </p:childTnLst>
                                </p:cTn>
                              </p:par>
                              <p:par>
                                <p:cTn id="8" presetID="10" presetClass="entr" presetSubtype="0" fill="hold" grpId="0" nodeType="withEffect">
                                  <p:stCondLst>
                                    <p:cond delay="1000"/>
                                  </p:stCondLst>
                                  <p:iterate type="lt">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3" name="Picture 4">
            <a:extLst>
              <a:ext uri="{FF2B5EF4-FFF2-40B4-BE49-F238E27FC236}">
                <a16:creationId xmlns:a16="http://schemas.microsoft.com/office/drawing/2014/main" id="{6A79B52F-857D-A597-C2C4-03C10167421D}"/>
              </a:ext>
            </a:extLst>
          </p:cNvPr>
          <p:cNvPicPr>
            <a:picLocks noChangeAspect="1"/>
          </p:cNvPicPr>
          <p:nvPr/>
        </p:nvPicPr>
        <p:blipFill rotWithShape="1">
          <a:blip r:embed="rId2">
            <a:alphaModFix amt="25000"/>
          </a:blip>
          <a:srcRect/>
          <a:stretch/>
        </p:blipFill>
        <p:spPr>
          <a:xfrm>
            <a:off x="20" y="10"/>
            <a:ext cx="12191980" cy="6857990"/>
          </a:xfrm>
          <a:prstGeom prst="rect">
            <a:avLst/>
          </a:prstGeom>
        </p:spPr>
      </p:pic>
      <p:sp>
        <p:nvSpPr>
          <p:cNvPr id="2" name="Title 1">
            <a:extLst>
              <a:ext uri="{FF2B5EF4-FFF2-40B4-BE49-F238E27FC236}">
                <a16:creationId xmlns:a16="http://schemas.microsoft.com/office/drawing/2014/main" id="{33732A5B-A5BC-7278-2365-7A115D402CAD}"/>
              </a:ext>
            </a:extLst>
          </p:cNvPr>
          <p:cNvSpPr>
            <a:spLocks noGrp="1"/>
          </p:cNvSpPr>
          <p:nvPr>
            <p:ph type="title"/>
          </p:nvPr>
        </p:nvSpPr>
        <p:spPr>
          <a:xfrm>
            <a:off x="913795" y="609600"/>
            <a:ext cx="10353762" cy="1257300"/>
          </a:xfrm>
        </p:spPr>
        <p:txBody>
          <a:bodyPr>
            <a:normAutofit/>
          </a:bodyPr>
          <a:lstStyle/>
          <a:p>
            <a:br>
              <a:rPr lang="en-GB" sz="2500" b="1" i="0">
                <a:effectLst/>
                <a:latin typeface="-apple-system"/>
              </a:rPr>
            </a:br>
            <a:r>
              <a:rPr lang="en-GB" sz="2500" b="1" i="0">
                <a:effectLst/>
                <a:latin typeface="-apple-system"/>
              </a:rPr>
              <a:t>Impact of flooding on cattle headcounts and saleyard prices</a:t>
            </a:r>
            <a:br>
              <a:rPr lang="en-GB" sz="2500" b="1" i="0">
                <a:effectLst/>
                <a:latin typeface="-apple-system"/>
              </a:rPr>
            </a:br>
            <a:endParaRPr lang="en-AU" sz="2500"/>
          </a:p>
        </p:txBody>
      </p:sp>
      <p:sp>
        <p:nvSpPr>
          <p:cNvPr id="3" name="Content Placeholder 2">
            <a:extLst>
              <a:ext uri="{FF2B5EF4-FFF2-40B4-BE49-F238E27FC236}">
                <a16:creationId xmlns:a16="http://schemas.microsoft.com/office/drawing/2014/main" id="{0F305F25-4B05-8826-A1F8-90C9F5372D54}"/>
              </a:ext>
            </a:extLst>
          </p:cNvPr>
          <p:cNvSpPr>
            <a:spLocks noGrp="1"/>
          </p:cNvSpPr>
          <p:nvPr>
            <p:ph idx="1"/>
          </p:nvPr>
        </p:nvSpPr>
        <p:spPr>
          <a:xfrm>
            <a:off x="913795" y="2076450"/>
            <a:ext cx="10353762" cy="3714749"/>
          </a:xfrm>
        </p:spPr>
        <p:txBody>
          <a:bodyPr anchor="ctr">
            <a:normAutofit/>
          </a:bodyPr>
          <a:lstStyle/>
          <a:p>
            <a:pPr marL="342900" lvl="0" indent="-342900">
              <a:lnSpc>
                <a:spcPct val="100000"/>
              </a:lnSpc>
              <a:buFont typeface="Symbol" panose="05050102010706020507" pitchFamily="18" charset="2"/>
              <a:buChar char=""/>
            </a:pPr>
            <a:r>
              <a:rPr lang="en-NZ" sz="1100" kern="100">
                <a:effectLst/>
                <a:latin typeface="Calibri" panose="020F0502020204030204" pitchFamily="34" charset="0"/>
                <a:ea typeface="Calibri" panose="020F0502020204030204" pitchFamily="34" charset="0"/>
                <a:cs typeface="Times New Roman" panose="02020603050405020304" pitchFamily="18" charset="0"/>
              </a:rPr>
              <a:t>Flooding is known to damage and destroy pasture and stock crops, and cause disease among livestock </a:t>
            </a:r>
            <a:endParaRPr lang="en-AU" sz="1100" kern="10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0000"/>
              </a:lnSpc>
              <a:spcAft>
                <a:spcPts val="800"/>
              </a:spcAft>
              <a:buFont typeface="Symbol" panose="05050102010706020507" pitchFamily="18" charset="2"/>
              <a:buChar char=""/>
            </a:pPr>
            <a:r>
              <a:rPr lang="en-NZ" sz="1100" kern="100">
                <a:effectLst/>
                <a:latin typeface="Calibri" panose="020F0502020204030204" pitchFamily="34" charset="0"/>
                <a:ea typeface="Calibri" panose="020F0502020204030204" pitchFamily="34" charset="0"/>
                <a:cs typeface="Times New Roman" panose="02020603050405020304" pitchFamily="18" charset="0"/>
              </a:rPr>
              <a:t>As well as losing cattle to disease, farmers may need to cull stock to reduce the load on remaining pasture and feed</a:t>
            </a:r>
            <a:endParaRPr lang="en-AU" sz="1100" kern="10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0000"/>
              </a:lnSpc>
              <a:buFont typeface="Symbol" panose="05050102010706020507" pitchFamily="18" charset="2"/>
              <a:buChar char=""/>
            </a:pPr>
            <a:r>
              <a:rPr lang="en-NZ" sz="1100" kern="100">
                <a:effectLst/>
                <a:latin typeface="Calibri" panose="020F0502020204030204" pitchFamily="34" charset="0"/>
                <a:ea typeface="Calibri" panose="020F0502020204030204" pitchFamily="34" charset="0"/>
                <a:cs typeface="Times New Roman" panose="02020603050405020304" pitchFamily="18" charset="0"/>
              </a:rPr>
              <a:t>As Queensland produces over 40% of all Australian cattle, any major impact on cattle numbers in this region is likely to be reflected in overall Australian market cattle prices.</a:t>
            </a:r>
            <a:endParaRPr lang="en-AU" sz="1100" kern="10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0000"/>
              </a:lnSpc>
              <a:spcAft>
                <a:spcPts val="800"/>
              </a:spcAft>
              <a:buFont typeface="Symbol" panose="05050102010706020507" pitchFamily="18" charset="2"/>
              <a:buChar char=""/>
            </a:pPr>
            <a:r>
              <a:rPr lang="en-NZ" sz="1100" kern="100">
                <a:effectLst/>
                <a:latin typeface="Calibri" panose="020F0502020204030204" pitchFamily="34" charset="0"/>
                <a:ea typeface="Calibri" panose="020F0502020204030204" pitchFamily="34" charset="0"/>
                <a:cs typeface="Times New Roman" panose="02020603050405020304" pitchFamily="18" charset="0"/>
              </a:rPr>
              <a:t>One major indicator of local market prices is the per kg price of yearling cattle at saleyards</a:t>
            </a:r>
            <a:endParaRPr lang="en-AU" sz="1100" kern="100">
              <a:effectLst/>
              <a:latin typeface="Calibri" panose="020F0502020204030204" pitchFamily="34" charset="0"/>
              <a:ea typeface="Calibri" panose="020F0502020204030204" pitchFamily="34" charset="0"/>
              <a:cs typeface="Times New Roman" panose="02020603050405020304" pitchFamily="18" charset="0"/>
            </a:endParaRPr>
          </a:p>
          <a:p>
            <a:pPr marL="36900" indent="0">
              <a:lnSpc>
                <a:spcPct val="100000"/>
              </a:lnSpc>
              <a:buNone/>
            </a:pPr>
            <a:endParaRPr lang="en-GB" sz="1100" u="sng"/>
          </a:p>
          <a:p>
            <a:pPr>
              <a:lnSpc>
                <a:spcPct val="100000"/>
              </a:lnSpc>
            </a:pPr>
            <a:r>
              <a:rPr lang="en-GB" sz="1100" u="sng"/>
              <a:t>Hypotheses:</a:t>
            </a:r>
            <a:endParaRPr lang="en-GB" sz="1100"/>
          </a:p>
          <a:p>
            <a:pPr marL="0" lvl="0" indent="0">
              <a:lnSpc>
                <a:spcPct val="100000"/>
              </a:lnSpc>
              <a:buNone/>
            </a:pPr>
            <a:r>
              <a:rPr lang="en-NZ" sz="1100" kern="100">
                <a:effectLst/>
                <a:ea typeface="Calibri" panose="020F0502020204030204" pitchFamily="34" charset="0"/>
                <a:cs typeface="Times New Roman" panose="02020603050405020304" pitchFamily="18" charset="0"/>
              </a:rPr>
              <a:t>	Cattle numbers will reduce in response to flooding due to lack of feed and disease among livestock</a:t>
            </a:r>
            <a:endParaRPr lang="en-AU" sz="1100" kern="100">
              <a:effectLst/>
              <a:ea typeface="Calibri" panose="020F0502020204030204" pitchFamily="34" charset="0"/>
              <a:cs typeface="Times New Roman" panose="02020603050405020304" pitchFamily="18" charset="0"/>
            </a:endParaRPr>
          </a:p>
          <a:p>
            <a:pPr marL="0" lvl="0" indent="0">
              <a:lnSpc>
                <a:spcPct val="100000"/>
              </a:lnSpc>
              <a:spcAft>
                <a:spcPts val="800"/>
              </a:spcAft>
              <a:buNone/>
            </a:pPr>
            <a:r>
              <a:rPr lang="en-NZ" sz="1100" kern="100">
                <a:effectLst/>
                <a:ea typeface="Calibri" panose="020F0502020204030204" pitchFamily="34" charset="0"/>
                <a:cs typeface="Times New Roman" panose="02020603050405020304" pitchFamily="18" charset="0"/>
              </a:rPr>
              <a:t>	Saleyard prices will increase in response to lower cattle numbers for sale</a:t>
            </a:r>
            <a:endParaRPr lang="en-GB" sz="1100"/>
          </a:p>
          <a:p>
            <a:pPr>
              <a:lnSpc>
                <a:spcPct val="100000"/>
              </a:lnSpc>
            </a:pPr>
            <a:r>
              <a:rPr lang="en-GB" sz="1100" u="sng"/>
              <a:t>Data sources</a:t>
            </a:r>
            <a:endParaRPr lang="en-GB" sz="1100"/>
          </a:p>
          <a:p>
            <a:pPr marL="36900" indent="0">
              <a:lnSpc>
                <a:spcPct val="100000"/>
              </a:lnSpc>
              <a:buNone/>
            </a:pPr>
            <a:r>
              <a:rPr lang="en-GB" sz="1100"/>
              <a:t>	Open </a:t>
            </a:r>
            <a:r>
              <a:rPr lang="en-GB" sz="1100" err="1"/>
              <a:t>Meteo</a:t>
            </a:r>
            <a:r>
              <a:rPr lang="en-GB" sz="1100"/>
              <a:t> Flood API (</a:t>
            </a:r>
            <a:r>
              <a:rPr lang="en-GB" sz="1100" err="1"/>
              <a:t>GloFAS</a:t>
            </a:r>
            <a:r>
              <a:rPr lang="en-GB" sz="1100"/>
              <a:t>), yearly 1990-2020, Queensland</a:t>
            </a:r>
          </a:p>
          <a:p>
            <a:pPr marL="36900" indent="0">
              <a:lnSpc>
                <a:spcPct val="100000"/>
              </a:lnSpc>
              <a:spcAft>
                <a:spcPts val="800"/>
              </a:spcAft>
              <a:buNone/>
            </a:pPr>
            <a:r>
              <a:rPr lang="en-NZ" sz="1100" kern="100">
                <a:effectLst/>
                <a:latin typeface="Calibri" panose="020F0502020204030204" pitchFamily="34" charset="0"/>
                <a:ea typeface="Calibri" panose="020F0502020204030204" pitchFamily="34" charset="0"/>
                <a:cs typeface="Times New Roman" panose="02020603050405020304" pitchFamily="18" charset="0"/>
              </a:rPr>
              <a:t>	Cattle herd size and saleyard prices data was obtained from the Australian Bureau of Statistics</a:t>
            </a:r>
            <a:endParaRPr lang="en-AU" sz="11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0000"/>
              </a:lnSpc>
            </a:pPr>
            <a:endParaRPr lang="en-GB" sz="1100"/>
          </a:p>
          <a:p>
            <a:pPr>
              <a:lnSpc>
                <a:spcPct val="100000"/>
              </a:lnSpc>
            </a:pPr>
            <a:endParaRPr lang="en-GB" sz="1100"/>
          </a:p>
          <a:p>
            <a:pPr>
              <a:lnSpc>
                <a:spcPct val="100000"/>
              </a:lnSpc>
            </a:pPr>
            <a:endParaRPr lang="en-AU" sz="1100"/>
          </a:p>
          <a:p>
            <a:pPr>
              <a:lnSpc>
                <a:spcPct val="100000"/>
              </a:lnSpc>
            </a:pPr>
            <a:endParaRPr lang="en-AU" sz="1100"/>
          </a:p>
        </p:txBody>
      </p:sp>
    </p:spTree>
    <p:extLst>
      <p:ext uri="{BB962C8B-B14F-4D97-AF65-F5344CB8AC3E}">
        <p14:creationId xmlns:p14="http://schemas.microsoft.com/office/powerpoint/2010/main" val="22989404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F5696-460F-FE40-0119-8123B46DDC93}"/>
              </a:ext>
            </a:extLst>
          </p:cNvPr>
          <p:cNvSpPr>
            <a:spLocks noGrp="1"/>
          </p:cNvSpPr>
          <p:nvPr>
            <p:ph type="title"/>
          </p:nvPr>
        </p:nvSpPr>
        <p:spPr/>
        <p:txBody>
          <a:bodyPr>
            <a:normAutofit fontScale="90000"/>
          </a:bodyPr>
          <a:lstStyle/>
          <a:p>
            <a:r>
              <a:rPr lang="en-GB" b="1" i="0" dirty="0">
                <a:solidFill>
                  <a:schemeClr val="accent1">
                    <a:lumMod val="20000"/>
                    <a:lumOff val="80000"/>
                  </a:schemeClr>
                </a:solidFill>
                <a:effectLst/>
                <a:latin typeface="-apple-system"/>
              </a:rPr>
              <a:t>Impact of flooding on cattle headcounts and saleyard prices</a:t>
            </a:r>
            <a:endParaRPr lang="en-AU" dirty="0"/>
          </a:p>
        </p:txBody>
      </p:sp>
      <p:sp>
        <p:nvSpPr>
          <p:cNvPr id="3" name="Text Placeholder 2">
            <a:extLst>
              <a:ext uri="{FF2B5EF4-FFF2-40B4-BE49-F238E27FC236}">
                <a16:creationId xmlns:a16="http://schemas.microsoft.com/office/drawing/2014/main" id="{F11BD7AB-7E35-7BB0-E471-DD18B6D9B856}"/>
              </a:ext>
            </a:extLst>
          </p:cNvPr>
          <p:cNvSpPr>
            <a:spLocks noGrp="1"/>
          </p:cNvSpPr>
          <p:nvPr>
            <p:ph type="body" idx="1"/>
          </p:nvPr>
        </p:nvSpPr>
        <p:spPr/>
        <p:txBody>
          <a:bodyPr/>
          <a:lstStyle/>
          <a:p>
            <a:pPr>
              <a:lnSpc>
                <a:spcPct val="107000"/>
              </a:lnSpc>
              <a:spcAft>
                <a:spcPts val="800"/>
              </a:spcAft>
            </a:pPr>
            <a:r>
              <a:rPr lang="en-NZ" sz="1800" b="1" kern="100" dirty="0">
                <a:effectLst/>
                <a:latin typeface="Calibri" panose="020F0502020204030204" pitchFamily="34" charset="0"/>
                <a:ea typeface="Calibri" panose="020F0502020204030204" pitchFamily="34" charset="0"/>
                <a:cs typeface="Times New Roman" panose="02020603050405020304" pitchFamily="18" charset="0"/>
              </a:rPr>
              <a:t>Queensland beef herd size 1990-2020</a:t>
            </a:r>
            <a:endParaRPr lang="en-AU" sz="1800" b="1"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Text Placeholder 4">
            <a:extLst>
              <a:ext uri="{FF2B5EF4-FFF2-40B4-BE49-F238E27FC236}">
                <a16:creationId xmlns:a16="http://schemas.microsoft.com/office/drawing/2014/main" id="{3392A5AF-EC09-850E-DF89-423E1BBCD923}"/>
              </a:ext>
            </a:extLst>
          </p:cNvPr>
          <p:cNvSpPr>
            <a:spLocks noGrp="1"/>
          </p:cNvSpPr>
          <p:nvPr>
            <p:ph type="body" sz="quarter" idx="3"/>
          </p:nvPr>
        </p:nvSpPr>
        <p:spPr/>
        <p:txBody>
          <a:bodyPr/>
          <a:lstStyle/>
          <a:p>
            <a:r>
              <a:rPr lang="en-AU" sz="1800" b="1" dirty="0"/>
              <a:t>Herd size by flooding</a:t>
            </a:r>
          </a:p>
        </p:txBody>
      </p:sp>
      <p:pic>
        <p:nvPicPr>
          <p:cNvPr id="9" name="Content Placeholder 8">
            <a:extLst>
              <a:ext uri="{FF2B5EF4-FFF2-40B4-BE49-F238E27FC236}">
                <a16:creationId xmlns:a16="http://schemas.microsoft.com/office/drawing/2014/main" id="{B385DCFF-C4B1-F0EE-EC12-938E40093CC6}"/>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1046163" y="3032522"/>
            <a:ext cx="4764087" cy="2382043"/>
          </a:xfrm>
          <a:prstGeom prst="rect">
            <a:avLst/>
          </a:prstGeom>
          <a:noFill/>
          <a:ln>
            <a:noFill/>
          </a:ln>
        </p:spPr>
      </p:pic>
      <p:pic>
        <p:nvPicPr>
          <p:cNvPr id="10" name="Content Placeholder 9" descr="A graph of a graph with red and blue lines&#10;&#10;Description automatically generated">
            <a:extLst>
              <a:ext uri="{FF2B5EF4-FFF2-40B4-BE49-F238E27FC236}">
                <a16:creationId xmlns:a16="http://schemas.microsoft.com/office/drawing/2014/main" id="{2FCEDF9E-F781-1179-DC18-06271DF2AF2A}"/>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rcRect/>
          <a:stretch>
            <a:fillRect/>
          </a:stretch>
        </p:blipFill>
        <p:spPr bwMode="auto">
          <a:xfrm>
            <a:off x="6362700" y="3028553"/>
            <a:ext cx="4779963" cy="2389981"/>
          </a:xfrm>
          <a:prstGeom prst="rect">
            <a:avLst/>
          </a:prstGeom>
          <a:noFill/>
          <a:ln>
            <a:noFill/>
          </a:ln>
        </p:spPr>
      </p:pic>
    </p:spTree>
    <p:extLst>
      <p:ext uri="{BB962C8B-B14F-4D97-AF65-F5344CB8AC3E}">
        <p14:creationId xmlns:p14="http://schemas.microsoft.com/office/powerpoint/2010/main" val="19311364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F5696-460F-FE40-0119-8123B46DDC93}"/>
              </a:ext>
            </a:extLst>
          </p:cNvPr>
          <p:cNvSpPr>
            <a:spLocks noGrp="1"/>
          </p:cNvSpPr>
          <p:nvPr>
            <p:ph type="title"/>
          </p:nvPr>
        </p:nvSpPr>
        <p:spPr/>
        <p:txBody>
          <a:bodyPr>
            <a:normAutofit fontScale="90000"/>
          </a:bodyPr>
          <a:lstStyle/>
          <a:p>
            <a:r>
              <a:rPr lang="en-GB" b="1" i="0" dirty="0">
                <a:solidFill>
                  <a:schemeClr val="accent1">
                    <a:lumMod val="20000"/>
                    <a:lumOff val="80000"/>
                  </a:schemeClr>
                </a:solidFill>
                <a:effectLst/>
                <a:latin typeface="-apple-system"/>
              </a:rPr>
              <a:t>Impact of flooding on cattle headcounts and saleyard prices</a:t>
            </a:r>
            <a:endParaRPr lang="en-AU" dirty="0"/>
          </a:p>
        </p:txBody>
      </p:sp>
      <p:sp>
        <p:nvSpPr>
          <p:cNvPr id="3" name="Text Placeholder 2">
            <a:extLst>
              <a:ext uri="{FF2B5EF4-FFF2-40B4-BE49-F238E27FC236}">
                <a16:creationId xmlns:a16="http://schemas.microsoft.com/office/drawing/2014/main" id="{F11BD7AB-7E35-7BB0-E471-DD18B6D9B856}"/>
              </a:ext>
            </a:extLst>
          </p:cNvPr>
          <p:cNvSpPr>
            <a:spLocks noGrp="1"/>
          </p:cNvSpPr>
          <p:nvPr>
            <p:ph type="body" idx="1"/>
          </p:nvPr>
        </p:nvSpPr>
        <p:spPr/>
        <p:txBody>
          <a:bodyPr/>
          <a:lstStyle/>
          <a:p>
            <a:pPr>
              <a:lnSpc>
                <a:spcPct val="107000"/>
              </a:lnSpc>
              <a:spcAft>
                <a:spcPts val="800"/>
              </a:spcAft>
            </a:pPr>
            <a:r>
              <a:rPr lang="en-NZ" sz="1800" b="1" kern="100" dirty="0">
                <a:effectLst/>
                <a:latin typeface="Calibri" panose="020F0502020204030204" pitchFamily="34" charset="0"/>
                <a:ea typeface="Calibri" panose="020F0502020204030204" pitchFamily="34" charset="0"/>
                <a:cs typeface="Times New Roman" panose="02020603050405020304" pitchFamily="18" charset="0"/>
              </a:rPr>
              <a:t>Saleyard prices by herd size</a:t>
            </a:r>
            <a:endParaRPr lang="en-AU" sz="1800" b="1"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Text Placeholder 4">
            <a:extLst>
              <a:ext uri="{FF2B5EF4-FFF2-40B4-BE49-F238E27FC236}">
                <a16:creationId xmlns:a16="http://schemas.microsoft.com/office/drawing/2014/main" id="{3392A5AF-EC09-850E-DF89-423E1BBCD923}"/>
              </a:ext>
            </a:extLst>
          </p:cNvPr>
          <p:cNvSpPr>
            <a:spLocks noGrp="1"/>
          </p:cNvSpPr>
          <p:nvPr>
            <p:ph type="body" sz="quarter" idx="3"/>
          </p:nvPr>
        </p:nvSpPr>
        <p:spPr/>
        <p:txBody>
          <a:bodyPr/>
          <a:lstStyle/>
          <a:p>
            <a:r>
              <a:rPr lang="en-AU" sz="1800" b="1" dirty="0"/>
              <a:t>Saleyard prices by river discharge</a:t>
            </a:r>
          </a:p>
        </p:txBody>
      </p:sp>
      <p:pic>
        <p:nvPicPr>
          <p:cNvPr id="9" name="Content Placeholder 8">
            <a:extLst>
              <a:ext uri="{FF2B5EF4-FFF2-40B4-BE49-F238E27FC236}">
                <a16:creationId xmlns:a16="http://schemas.microsoft.com/office/drawing/2014/main" id="{B385DCFF-C4B1-F0EE-EC12-938E40093CC6}"/>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1046163" y="3032522"/>
            <a:ext cx="4764087" cy="2382043"/>
          </a:xfrm>
          <a:prstGeom prst="rect">
            <a:avLst/>
          </a:prstGeom>
          <a:noFill/>
          <a:ln>
            <a:noFill/>
          </a:ln>
        </p:spPr>
      </p:pic>
      <p:pic>
        <p:nvPicPr>
          <p:cNvPr id="10" name="Content Placeholder 9" descr="A graph of a graph with red and blue lines&#10;&#10;Description automatically generated">
            <a:extLst>
              <a:ext uri="{FF2B5EF4-FFF2-40B4-BE49-F238E27FC236}">
                <a16:creationId xmlns:a16="http://schemas.microsoft.com/office/drawing/2014/main" id="{2FCEDF9E-F781-1179-DC18-06271DF2AF2A}"/>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rcRect/>
          <a:stretch>
            <a:fillRect/>
          </a:stretch>
        </p:blipFill>
        <p:spPr bwMode="auto">
          <a:xfrm>
            <a:off x="6362700" y="3028553"/>
            <a:ext cx="4779963" cy="2389981"/>
          </a:xfrm>
          <a:prstGeom prst="rect">
            <a:avLst/>
          </a:prstGeom>
          <a:noFill/>
          <a:ln>
            <a:noFill/>
          </a:ln>
        </p:spPr>
      </p:pic>
    </p:spTree>
    <p:extLst>
      <p:ext uri="{BB962C8B-B14F-4D97-AF65-F5344CB8AC3E}">
        <p14:creationId xmlns:p14="http://schemas.microsoft.com/office/powerpoint/2010/main" val="7169456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37A7AC-F661-3C72-5B3A-A5694F7DE2E8}"/>
              </a:ext>
            </a:extLst>
          </p:cNvPr>
          <p:cNvSpPr>
            <a:spLocks noGrp="1"/>
          </p:cNvSpPr>
          <p:nvPr>
            <p:ph type="title"/>
          </p:nvPr>
        </p:nvSpPr>
        <p:spPr>
          <a:xfrm>
            <a:off x="913795" y="609600"/>
            <a:ext cx="10353762" cy="1257300"/>
          </a:xfrm>
        </p:spPr>
        <p:txBody>
          <a:bodyPr>
            <a:normAutofit/>
          </a:bodyPr>
          <a:lstStyle/>
          <a:p>
            <a:r>
              <a:rPr lang="en-AU" dirty="0"/>
              <a:t>Analysis</a:t>
            </a:r>
          </a:p>
        </p:txBody>
      </p:sp>
      <p:graphicFrame>
        <p:nvGraphicFramePr>
          <p:cNvPr id="5" name="Content Placeholder 2">
            <a:extLst>
              <a:ext uri="{FF2B5EF4-FFF2-40B4-BE49-F238E27FC236}">
                <a16:creationId xmlns:a16="http://schemas.microsoft.com/office/drawing/2014/main" id="{FFCB602B-DF26-DED6-432F-6323AF4CD796}"/>
              </a:ext>
            </a:extLst>
          </p:cNvPr>
          <p:cNvGraphicFramePr>
            <a:graphicFrameLocks noGrp="1"/>
          </p:cNvGraphicFramePr>
          <p:nvPr>
            <p:ph idx="1"/>
            <p:extLst>
              <p:ext uri="{D42A27DB-BD31-4B8C-83A1-F6EECF244321}">
                <p14:modId xmlns:p14="http://schemas.microsoft.com/office/powerpoint/2010/main" val="3862645245"/>
              </p:ext>
            </p:extLst>
          </p:nvPr>
        </p:nvGraphicFramePr>
        <p:xfrm>
          <a:off x="914400" y="2076450"/>
          <a:ext cx="10353675" cy="37147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668850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9B2448-8D0A-5B73-235A-406ADDEA149F}"/>
              </a:ext>
            </a:extLst>
          </p:cNvPr>
          <p:cNvSpPr>
            <a:spLocks noGrp="1"/>
          </p:cNvSpPr>
          <p:nvPr>
            <p:ph type="title"/>
          </p:nvPr>
        </p:nvSpPr>
        <p:spPr/>
        <p:txBody>
          <a:bodyPr>
            <a:normAutofit fontScale="90000"/>
          </a:bodyPr>
          <a:lstStyle/>
          <a:p>
            <a:br>
              <a:rPr lang="en-GB" b="1" i="0" dirty="0">
                <a:solidFill>
                  <a:schemeClr val="accent1">
                    <a:lumMod val="20000"/>
                    <a:lumOff val="80000"/>
                  </a:schemeClr>
                </a:solidFill>
                <a:effectLst/>
                <a:latin typeface="-apple-system"/>
              </a:rPr>
            </a:br>
            <a:r>
              <a:rPr lang="en-GB" b="1" i="0" dirty="0">
                <a:solidFill>
                  <a:schemeClr val="accent1">
                    <a:lumMod val="20000"/>
                    <a:lumOff val="80000"/>
                  </a:schemeClr>
                </a:solidFill>
                <a:effectLst/>
                <a:latin typeface="-apple-system"/>
              </a:rPr>
              <a:t>Forecasting spatial changes in agricultural productivity in 2040</a:t>
            </a:r>
            <a:br>
              <a:rPr lang="en-GB" b="1" i="0" dirty="0">
                <a:solidFill>
                  <a:srgbClr val="1F2328"/>
                </a:solidFill>
                <a:effectLst/>
                <a:latin typeface="-apple-system"/>
              </a:rPr>
            </a:br>
            <a:endParaRPr lang="en-AU" dirty="0"/>
          </a:p>
        </p:txBody>
      </p:sp>
      <p:sp>
        <p:nvSpPr>
          <p:cNvPr id="3" name="Content Placeholder 2">
            <a:extLst>
              <a:ext uri="{FF2B5EF4-FFF2-40B4-BE49-F238E27FC236}">
                <a16:creationId xmlns:a16="http://schemas.microsoft.com/office/drawing/2014/main" id="{564DCA8E-25D3-DFE6-54A7-5506442971F0}"/>
              </a:ext>
            </a:extLst>
          </p:cNvPr>
          <p:cNvSpPr>
            <a:spLocks noGrp="1"/>
          </p:cNvSpPr>
          <p:nvPr>
            <p:ph idx="1"/>
          </p:nvPr>
        </p:nvSpPr>
        <p:spPr/>
        <p:txBody>
          <a:bodyPr>
            <a:normAutofit fontScale="55000" lnSpcReduction="20000"/>
          </a:bodyPr>
          <a:lstStyle/>
          <a:p>
            <a:r>
              <a:rPr lang="en-GB" u="sng" dirty="0"/>
              <a:t>Hypotheses:</a:t>
            </a:r>
          </a:p>
          <a:p>
            <a:endParaRPr lang="en-GB" dirty="0"/>
          </a:p>
          <a:p>
            <a:r>
              <a:rPr lang="en-GB" dirty="0"/>
              <a:t>Some areas will be less productive, some more</a:t>
            </a:r>
          </a:p>
          <a:p>
            <a:pPr>
              <a:lnSpc>
                <a:spcPct val="120000"/>
              </a:lnSpc>
            </a:pPr>
            <a:endParaRPr lang="en-GB" u="sng" dirty="0"/>
          </a:p>
          <a:p>
            <a:r>
              <a:rPr lang="en-GB" u="sng" dirty="0"/>
              <a:t>Data sources</a:t>
            </a:r>
          </a:p>
          <a:p>
            <a:endParaRPr lang="en-GB" dirty="0"/>
          </a:p>
          <a:p>
            <a:r>
              <a:rPr lang="en-GB" dirty="0"/>
              <a:t>Open </a:t>
            </a:r>
            <a:r>
              <a:rPr lang="en-GB" dirty="0" err="1"/>
              <a:t>Meteo</a:t>
            </a:r>
            <a:r>
              <a:rPr lang="en-GB" dirty="0"/>
              <a:t> Flood API (</a:t>
            </a:r>
            <a:r>
              <a:rPr lang="en-GB" dirty="0" err="1"/>
              <a:t>GloFAS</a:t>
            </a:r>
            <a:r>
              <a:rPr lang="en-GB" dirty="0"/>
              <a:t>) 1990-2020</a:t>
            </a:r>
          </a:p>
          <a:p>
            <a:r>
              <a:rPr lang="en-GB" dirty="0"/>
              <a:t>Open </a:t>
            </a:r>
            <a:r>
              <a:rPr lang="en-GB" dirty="0" err="1"/>
              <a:t>Meteo</a:t>
            </a:r>
            <a:r>
              <a:rPr lang="en-GB" dirty="0"/>
              <a:t> Weather API</a:t>
            </a:r>
          </a:p>
          <a:p>
            <a:r>
              <a:rPr lang="en-GB" dirty="0"/>
              <a:t>Global warming forecasts</a:t>
            </a:r>
          </a:p>
          <a:p>
            <a:pPr>
              <a:lnSpc>
                <a:spcPct val="120000"/>
              </a:lnSpc>
            </a:pPr>
            <a:endParaRPr lang="en-GB" dirty="0"/>
          </a:p>
          <a:p>
            <a:r>
              <a:rPr lang="en-GB" u="sng" dirty="0"/>
              <a:t>Visualisation</a:t>
            </a:r>
          </a:p>
          <a:p>
            <a:r>
              <a:rPr lang="en-GB" dirty="0"/>
              <a:t>Geospatial heatmap view</a:t>
            </a:r>
            <a:endParaRPr lang="en-AU" dirty="0"/>
          </a:p>
        </p:txBody>
      </p:sp>
    </p:spTree>
    <p:extLst>
      <p:ext uri="{BB962C8B-B14F-4D97-AF65-F5344CB8AC3E}">
        <p14:creationId xmlns:p14="http://schemas.microsoft.com/office/powerpoint/2010/main" val="26274614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7E35E-85F4-8A42-F016-D83F9373D02B}"/>
              </a:ext>
            </a:extLst>
          </p:cNvPr>
          <p:cNvSpPr>
            <a:spLocks noGrp="1"/>
          </p:cNvSpPr>
          <p:nvPr>
            <p:ph type="title"/>
          </p:nvPr>
        </p:nvSpPr>
        <p:spPr/>
        <p:txBody>
          <a:bodyPr/>
          <a:lstStyle/>
          <a:p>
            <a:endParaRPr lang="en-AU"/>
          </a:p>
        </p:txBody>
      </p:sp>
      <p:sp>
        <p:nvSpPr>
          <p:cNvPr id="3" name="Content Placeholder 2">
            <a:extLst>
              <a:ext uri="{FF2B5EF4-FFF2-40B4-BE49-F238E27FC236}">
                <a16:creationId xmlns:a16="http://schemas.microsoft.com/office/drawing/2014/main" id="{14E7F1B3-EABC-D665-BDF0-9163C9C8B33E}"/>
              </a:ext>
            </a:extLst>
          </p:cNvPr>
          <p:cNvSpPr>
            <a:spLocks noGrp="1"/>
          </p:cNvSpPr>
          <p:nvPr>
            <p:ph sz="half" idx="1"/>
          </p:nvPr>
        </p:nvSpPr>
        <p:spPr/>
        <p:txBody>
          <a:bodyPr/>
          <a:lstStyle/>
          <a:p>
            <a:endParaRPr lang="en-AU"/>
          </a:p>
        </p:txBody>
      </p:sp>
      <p:sp>
        <p:nvSpPr>
          <p:cNvPr id="4" name="Content Placeholder 3">
            <a:extLst>
              <a:ext uri="{FF2B5EF4-FFF2-40B4-BE49-F238E27FC236}">
                <a16:creationId xmlns:a16="http://schemas.microsoft.com/office/drawing/2014/main" id="{49BB65F5-3616-5B00-3819-B2EB84CAB2A8}"/>
              </a:ext>
            </a:extLst>
          </p:cNvPr>
          <p:cNvSpPr>
            <a:spLocks noGrp="1"/>
          </p:cNvSpPr>
          <p:nvPr>
            <p:ph sz="half" idx="2"/>
          </p:nvPr>
        </p:nvSpPr>
        <p:spPr/>
        <p:txBody>
          <a:bodyPr/>
          <a:lstStyle/>
          <a:p>
            <a:endParaRPr lang="en-AU"/>
          </a:p>
        </p:txBody>
      </p:sp>
    </p:spTree>
    <p:extLst>
      <p:ext uri="{BB962C8B-B14F-4D97-AF65-F5344CB8AC3E}">
        <p14:creationId xmlns:p14="http://schemas.microsoft.com/office/powerpoint/2010/main" val="12882938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6AD8F9-5FFB-57EE-9EC6-DEF2B03DDC3E}"/>
              </a:ext>
            </a:extLst>
          </p:cNvPr>
          <p:cNvSpPr>
            <a:spLocks noGrp="1"/>
          </p:cNvSpPr>
          <p:nvPr>
            <p:ph type="title"/>
          </p:nvPr>
        </p:nvSpPr>
        <p:spPr/>
        <p:txBody>
          <a:bodyPr/>
          <a:lstStyle/>
          <a:p>
            <a:r>
              <a:rPr lang="en-AU" dirty="0"/>
              <a:t>Summary Analysis</a:t>
            </a:r>
          </a:p>
        </p:txBody>
      </p:sp>
    </p:spTree>
    <p:extLst>
      <p:ext uri="{BB962C8B-B14F-4D97-AF65-F5344CB8AC3E}">
        <p14:creationId xmlns:p14="http://schemas.microsoft.com/office/powerpoint/2010/main" val="19127065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1F205-E8A9-4237-8AD2-ABD9BF694F3E}"/>
              </a:ext>
            </a:extLst>
          </p:cNvPr>
          <p:cNvSpPr>
            <a:spLocks noGrp="1"/>
          </p:cNvSpPr>
          <p:nvPr>
            <p:ph type="title"/>
          </p:nvPr>
        </p:nvSpPr>
        <p:spPr>
          <a:xfrm>
            <a:off x="914313" y="609600"/>
            <a:ext cx="10353762" cy="1257300"/>
          </a:xfrm>
        </p:spPr>
        <p:txBody>
          <a:bodyPr>
            <a:normAutofit/>
          </a:bodyPr>
          <a:lstStyle/>
          <a:p>
            <a:r>
              <a:rPr lang="en-US" dirty="0"/>
              <a:t>Breakdown of analysis</a:t>
            </a:r>
          </a:p>
        </p:txBody>
      </p:sp>
      <p:graphicFrame>
        <p:nvGraphicFramePr>
          <p:cNvPr id="5" name="Table 5">
            <a:extLst>
              <a:ext uri="{FF2B5EF4-FFF2-40B4-BE49-F238E27FC236}">
                <a16:creationId xmlns:a16="http://schemas.microsoft.com/office/drawing/2014/main" id="{802AF30D-D2F4-17DA-EBC1-E492D72BA83E}"/>
              </a:ext>
            </a:extLst>
          </p:cNvPr>
          <p:cNvGraphicFramePr>
            <a:graphicFrameLocks noGrp="1"/>
          </p:cNvGraphicFramePr>
          <p:nvPr>
            <p:ph idx="1"/>
            <p:extLst>
              <p:ext uri="{D42A27DB-BD31-4B8C-83A1-F6EECF244321}">
                <p14:modId xmlns:p14="http://schemas.microsoft.com/office/powerpoint/2010/main" val="3551588673"/>
              </p:ext>
            </p:extLst>
          </p:nvPr>
        </p:nvGraphicFramePr>
        <p:xfrm>
          <a:off x="914399" y="2076448"/>
          <a:ext cx="10353676" cy="4272594"/>
        </p:xfrm>
        <a:graphic>
          <a:graphicData uri="http://schemas.openxmlformats.org/drawingml/2006/table">
            <a:tbl>
              <a:tblPr firstRow="1" bandRow="1">
                <a:tableStyleId>{5C22544A-7EE6-4342-B048-85BDC9FD1C3A}</a:tableStyleId>
              </a:tblPr>
              <a:tblGrid>
                <a:gridCol w="2588419">
                  <a:extLst>
                    <a:ext uri="{9D8B030D-6E8A-4147-A177-3AD203B41FA5}">
                      <a16:colId xmlns:a16="http://schemas.microsoft.com/office/drawing/2014/main" val="205976170"/>
                    </a:ext>
                  </a:extLst>
                </a:gridCol>
                <a:gridCol w="2588419">
                  <a:extLst>
                    <a:ext uri="{9D8B030D-6E8A-4147-A177-3AD203B41FA5}">
                      <a16:colId xmlns:a16="http://schemas.microsoft.com/office/drawing/2014/main" val="2516321333"/>
                    </a:ext>
                  </a:extLst>
                </a:gridCol>
                <a:gridCol w="2588419">
                  <a:extLst>
                    <a:ext uri="{9D8B030D-6E8A-4147-A177-3AD203B41FA5}">
                      <a16:colId xmlns:a16="http://schemas.microsoft.com/office/drawing/2014/main" val="3461680927"/>
                    </a:ext>
                  </a:extLst>
                </a:gridCol>
                <a:gridCol w="2588419">
                  <a:extLst>
                    <a:ext uri="{9D8B030D-6E8A-4147-A177-3AD203B41FA5}">
                      <a16:colId xmlns:a16="http://schemas.microsoft.com/office/drawing/2014/main" val="2099146092"/>
                    </a:ext>
                  </a:extLst>
                </a:gridCol>
              </a:tblGrid>
              <a:tr h="2136297">
                <a:tc>
                  <a:txBody>
                    <a:bodyPr/>
                    <a:lstStyle/>
                    <a:p>
                      <a:endParaRPr lang="en-AU"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endParaRPr lang="en-AU"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endParaRPr lang="en-AU"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endParaRPr lang="en-AU"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260874428"/>
                  </a:ext>
                </a:extLst>
              </a:tr>
              <a:tr h="2136297">
                <a:tc>
                  <a:txBody>
                    <a:bodyPr/>
                    <a:lstStyle/>
                    <a:p>
                      <a:pPr algn="ctr"/>
                      <a:r>
                        <a:rPr lang="en-AU" b="1" dirty="0">
                          <a:solidFill>
                            <a:schemeClr val="accent6">
                              <a:lumMod val="20000"/>
                              <a:lumOff val="80000"/>
                            </a:schemeClr>
                          </a:solidFill>
                        </a:rPr>
                        <a:t>Taryn</a:t>
                      </a:r>
                    </a:p>
                    <a:p>
                      <a:pPr algn="ctr"/>
                      <a:r>
                        <a:rPr lang="en-AU" u="sng" dirty="0">
                          <a:solidFill>
                            <a:schemeClr val="accent6">
                              <a:lumMod val="20000"/>
                              <a:lumOff val="80000"/>
                            </a:schemeClr>
                          </a:solidFill>
                        </a:rPr>
                        <a:t>Question 1:</a:t>
                      </a:r>
                    </a:p>
                    <a:p>
                      <a:pPr algn="ctr"/>
                      <a:r>
                        <a:rPr lang="en-AU" dirty="0">
                          <a:solidFill>
                            <a:schemeClr val="accent6">
                              <a:lumMod val="20000"/>
                              <a:lumOff val="80000"/>
                            </a:schemeClr>
                          </a:solidFill>
                        </a:rPr>
                        <a:t>Understand the shape of flooding and rainfall data over time</a:t>
                      </a:r>
                    </a:p>
                    <a:p>
                      <a:endParaRPr lang="en-AU" dirty="0">
                        <a:solidFill>
                          <a:schemeClr val="accent6">
                            <a:lumMod val="20000"/>
                            <a:lumOff val="80000"/>
                          </a:schemeClr>
                        </a:solidFill>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en-AU" b="1" dirty="0">
                          <a:solidFill>
                            <a:schemeClr val="accent6">
                              <a:lumMod val="20000"/>
                              <a:lumOff val="80000"/>
                            </a:schemeClr>
                          </a:solidFill>
                        </a:rPr>
                        <a:t>Van</a:t>
                      </a:r>
                    </a:p>
                    <a:p>
                      <a:pPr algn="ctr"/>
                      <a:r>
                        <a:rPr lang="en-AU" u="sng" dirty="0">
                          <a:solidFill>
                            <a:schemeClr val="accent6">
                              <a:lumMod val="20000"/>
                              <a:lumOff val="80000"/>
                            </a:schemeClr>
                          </a:solidFill>
                        </a:rPr>
                        <a:t>Question 2:</a:t>
                      </a:r>
                    </a:p>
                    <a:p>
                      <a:pPr algn="ctr"/>
                      <a:r>
                        <a:rPr lang="en-AU" dirty="0">
                          <a:solidFill>
                            <a:schemeClr val="accent6">
                              <a:lumMod val="20000"/>
                              <a:lumOff val="80000"/>
                            </a:schemeClr>
                          </a:solidFill>
                        </a:rPr>
                        <a:t>Understand temperature as a driver of flooding</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en-AU" b="1" dirty="0">
                          <a:solidFill>
                            <a:schemeClr val="accent6">
                              <a:lumMod val="20000"/>
                              <a:lumOff val="80000"/>
                            </a:schemeClr>
                          </a:solidFill>
                        </a:rPr>
                        <a:t>Anna</a:t>
                      </a:r>
                    </a:p>
                    <a:p>
                      <a:pPr algn="ctr"/>
                      <a:r>
                        <a:rPr lang="en-AU" u="sng" dirty="0">
                          <a:solidFill>
                            <a:schemeClr val="accent6">
                              <a:lumMod val="20000"/>
                              <a:lumOff val="80000"/>
                            </a:schemeClr>
                          </a:solidFill>
                        </a:rPr>
                        <a:t>Question 3:</a:t>
                      </a:r>
                    </a:p>
                    <a:p>
                      <a:pPr algn="ctr"/>
                      <a:r>
                        <a:rPr lang="en-AU" dirty="0">
                          <a:solidFill>
                            <a:schemeClr val="accent6">
                              <a:lumMod val="20000"/>
                              <a:lumOff val="80000"/>
                            </a:schemeClr>
                          </a:solidFill>
                        </a:rPr>
                        <a:t>Understand the impact of flooding on cattle headcounts and saleyard prices</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en-AU" b="1" dirty="0">
                          <a:solidFill>
                            <a:schemeClr val="accent6">
                              <a:lumMod val="20000"/>
                              <a:lumOff val="80000"/>
                            </a:schemeClr>
                          </a:solidFill>
                        </a:rPr>
                        <a:t>Tom</a:t>
                      </a:r>
                    </a:p>
                    <a:p>
                      <a:pPr algn="ctr"/>
                      <a:r>
                        <a:rPr lang="en-AU" u="sng" dirty="0">
                          <a:solidFill>
                            <a:schemeClr val="accent6">
                              <a:lumMod val="20000"/>
                              <a:lumOff val="80000"/>
                            </a:schemeClr>
                          </a:solidFill>
                        </a:rPr>
                        <a:t>Question 4:</a:t>
                      </a:r>
                    </a:p>
                    <a:p>
                      <a:pPr algn="ctr"/>
                      <a:r>
                        <a:rPr lang="en-AU" dirty="0">
                          <a:solidFill>
                            <a:schemeClr val="accent6">
                              <a:lumMod val="20000"/>
                              <a:lumOff val="80000"/>
                            </a:schemeClr>
                          </a:solidFill>
                        </a:rPr>
                        <a:t>Forecast spatial changes in agricultural productivity in the future</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87571122"/>
                  </a:ext>
                </a:extLst>
              </a:tr>
            </a:tbl>
          </a:graphicData>
        </a:graphic>
      </p:graphicFrame>
      <p:pic>
        <p:nvPicPr>
          <p:cNvPr id="11" name="Picture 10" descr="Ocean reflecting">
            <a:extLst>
              <a:ext uri="{FF2B5EF4-FFF2-40B4-BE49-F238E27FC236}">
                <a16:creationId xmlns:a16="http://schemas.microsoft.com/office/drawing/2014/main" id="{CADF8725-652D-CFBD-0A26-7641742CE4EA}"/>
              </a:ext>
            </a:extLst>
          </p:cNvPr>
          <p:cNvPicPr>
            <a:picLocks noChangeAspect="1"/>
          </p:cNvPicPr>
          <p:nvPr/>
        </p:nvPicPr>
        <p:blipFill>
          <a:blip r:embed="rId3"/>
          <a:stretch>
            <a:fillRect/>
          </a:stretch>
        </p:blipFill>
        <p:spPr>
          <a:xfrm>
            <a:off x="1167441" y="2456892"/>
            <a:ext cx="2000927" cy="1334615"/>
          </a:xfrm>
          <a:prstGeom prst="rect">
            <a:avLst/>
          </a:prstGeom>
        </p:spPr>
      </p:pic>
      <p:pic>
        <p:nvPicPr>
          <p:cNvPr id="14" name="Picture 13" descr="Colored hot springs">
            <a:extLst>
              <a:ext uri="{FF2B5EF4-FFF2-40B4-BE49-F238E27FC236}">
                <a16:creationId xmlns:a16="http://schemas.microsoft.com/office/drawing/2014/main" id="{F532ACC7-D173-EBF8-1C70-48476F1905AA}"/>
              </a:ext>
            </a:extLst>
          </p:cNvPr>
          <p:cNvPicPr>
            <a:picLocks noChangeAspect="1"/>
          </p:cNvPicPr>
          <p:nvPr/>
        </p:nvPicPr>
        <p:blipFill>
          <a:blip r:embed="rId4"/>
          <a:stretch>
            <a:fillRect/>
          </a:stretch>
        </p:blipFill>
        <p:spPr>
          <a:xfrm>
            <a:off x="3755366" y="2456892"/>
            <a:ext cx="2088537" cy="1392018"/>
          </a:xfrm>
          <a:prstGeom prst="rect">
            <a:avLst/>
          </a:prstGeom>
        </p:spPr>
      </p:pic>
      <p:pic>
        <p:nvPicPr>
          <p:cNvPr id="16" name="Picture 15" descr="Buffalo exhaling">
            <a:extLst>
              <a:ext uri="{FF2B5EF4-FFF2-40B4-BE49-F238E27FC236}">
                <a16:creationId xmlns:a16="http://schemas.microsoft.com/office/drawing/2014/main" id="{4AE8075D-5E43-2179-CA5A-E2ABCB90BDEE}"/>
              </a:ext>
            </a:extLst>
          </p:cNvPr>
          <p:cNvPicPr>
            <a:picLocks noChangeAspect="1"/>
          </p:cNvPicPr>
          <p:nvPr/>
        </p:nvPicPr>
        <p:blipFill>
          <a:blip r:embed="rId5"/>
          <a:stretch>
            <a:fillRect/>
          </a:stretch>
        </p:blipFill>
        <p:spPr>
          <a:xfrm>
            <a:off x="6430902" y="2456893"/>
            <a:ext cx="2088538" cy="1392359"/>
          </a:xfrm>
          <a:prstGeom prst="rect">
            <a:avLst/>
          </a:prstGeom>
        </p:spPr>
      </p:pic>
      <p:pic>
        <p:nvPicPr>
          <p:cNvPr id="24" name="Picture 23" descr="Whales in the sea">
            <a:extLst>
              <a:ext uri="{FF2B5EF4-FFF2-40B4-BE49-F238E27FC236}">
                <a16:creationId xmlns:a16="http://schemas.microsoft.com/office/drawing/2014/main" id="{40C0B4C6-14ED-B9D7-F3C0-767304C9166F}"/>
              </a:ext>
            </a:extLst>
          </p:cNvPr>
          <p:cNvPicPr>
            <a:picLocks noChangeAspect="1"/>
          </p:cNvPicPr>
          <p:nvPr/>
        </p:nvPicPr>
        <p:blipFill>
          <a:blip r:embed="rId6"/>
          <a:stretch>
            <a:fillRect/>
          </a:stretch>
        </p:blipFill>
        <p:spPr>
          <a:xfrm>
            <a:off x="9061219" y="2456891"/>
            <a:ext cx="2352540" cy="1392017"/>
          </a:xfrm>
          <a:prstGeom prst="rect">
            <a:avLst/>
          </a:prstGeom>
        </p:spPr>
      </p:pic>
    </p:spTree>
    <p:extLst>
      <p:ext uri="{BB962C8B-B14F-4D97-AF65-F5344CB8AC3E}">
        <p14:creationId xmlns:p14="http://schemas.microsoft.com/office/powerpoint/2010/main" val="32650774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4AB646F-3BE3-47A3-B14F-9CB84F6BF5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E871680-9ED3-1F6C-6AC0-1175EEC11631}"/>
              </a:ext>
            </a:extLst>
          </p:cNvPr>
          <p:cNvSpPr>
            <a:spLocks noGrp="1"/>
          </p:cNvSpPr>
          <p:nvPr>
            <p:ph type="title"/>
          </p:nvPr>
        </p:nvSpPr>
        <p:spPr>
          <a:xfrm>
            <a:off x="913795" y="609599"/>
            <a:ext cx="5978072" cy="1481150"/>
          </a:xfrm>
        </p:spPr>
        <p:txBody>
          <a:bodyPr>
            <a:normAutofit/>
          </a:bodyPr>
          <a:lstStyle/>
          <a:p>
            <a:br>
              <a:rPr lang="en-GB" sz="2500" b="1" i="0">
                <a:effectLst/>
                <a:latin typeface="-apple-system"/>
              </a:rPr>
            </a:br>
            <a:r>
              <a:rPr lang="en-GB" sz="2500" b="1" i="0">
                <a:effectLst/>
                <a:latin typeface="-apple-system"/>
              </a:rPr>
              <a:t>Understand the shape of flooding and rainfall data over time</a:t>
            </a:r>
            <a:br>
              <a:rPr lang="en-GB" sz="2500" b="1" i="0">
                <a:effectLst/>
                <a:latin typeface="-apple-system"/>
              </a:rPr>
            </a:br>
            <a:endParaRPr lang="en-AU" sz="2500"/>
          </a:p>
        </p:txBody>
      </p:sp>
      <p:sp>
        <p:nvSpPr>
          <p:cNvPr id="3" name="Content Placeholder 2">
            <a:extLst>
              <a:ext uri="{FF2B5EF4-FFF2-40B4-BE49-F238E27FC236}">
                <a16:creationId xmlns:a16="http://schemas.microsoft.com/office/drawing/2014/main" id="{8FAC69DF-FC4B-AF1A-F3F1-283E4C6BECCD}"/>
              </a:ext>
            </a:extLst>
          </p:cNvPr>
          <p:cNvSpPr>
            <a:spLocks noGrp="1"/>
          </p:cNvSpPr>
          <p:nvPr>
            <p:ph idx="1"/>
          </p:nvPr>
        </p:nvSpPr>
        <p:spPr>
          <a:xfrm>
            <a:off x="913795" y="2279176"/>
            <a:ext cx="5978072" cy="3415672"/>
          </a:xfrm>
        </p:spPr>
        <p:txBody>
          <a:bodyPr anchor="ctr">
            <a:normAutofit/>
          </a:bodyPr>
          <a:lstStyle/>
          <a:p>
            <a:pPr>
              <a:lnSpc>
                <a:spcPct val="100000"/>
              </a:lnSpc>
            </a:pPr>
            <a:r>
              <a:rPr lang="en-GB" sz="700" u="sng"/>
              <a:t>Hypotheses</a:t>
            </a:r>
          </a:p>
          <a:p>
            <a:pPr marL="36900" indent="0">
              <a:lnSpc>
                <a:spcPct val="100000"/>
              </a:lnSpc>
              <a:buNone/>
            </a:pPr>
            <a:r>
              <a:rPr lang="en-GB" sz="700"/>
              <a:t>- Increase in river discharge means increased flood risk across both cities</a:t>
            </a:r>
          </a:p>
          <a:p>
            <a:pPr marL="36900" indent="0">
              <a:lnSpc>
                <a:spcPct val="100000"/>
              </a:lnSpc>
              <a:buNone/>
            </a:pPr>
            <a:r>
              <a:rPr lang="en-GB" sz="700"/>
              <a:t>- The frequency of rainfall has increased over time</a:t>
            </a:r>
          </a:p>
          <a:p>
            <a:pPr marL="36900" indent="0">
              <a:lnSpc>
                <a:spcPct val="100000"/>
              </a:lnSpc>
              <a:buNone/>
            </a:pPr>
            <a:r>
              <a:rPr lang="en-GB" sz="700"/>
              <a:t>- The frequency of floods has increased over the last 3 decades</a:t>
            </a:r>
          </a:p>
          <a:p>
            <a:pPr>
              <a:lnSpc>
                <a:spcPct val="100000"/>
              </a:lnSpc>
            </a:pPr>
            <a:endParaRPr lang="en-GB" sz="700" u="sng"/>
          </a:p>
          <a:p>
            <a:pPr>
              <a:lnSpc>
                <a:spcPct val="100000"/>
              </a:lnSpc>
            </a:pPr>
            <a:r>
              <a:rPr lang="en-GB" sz="700" u="sng"/>
              <a:t>**Definitions**</a:t>
            </a:r>
          </a:p>
          <a:p>
            <a:pPr marL="36900" indent="0">
              <a:lnSpc>
                <a:spcPct val="100000"/>
              </a:lnSpc>
              <a:buNone/>
            </a:pPr>
            <a:r>
              <a:rPr lang="en-GB" sz="700" u="sng"/>
              <a:t>-</a:t>
            </a:r>
            <a:r>
              <a:rPr lang="en-GB" sz="700"/>
              <a:t> River discharge is the volume of water flowing through a river channel. This is the total volume of water flowing through a channel at any given point and is measured in cubic metres per second (</a:t>
            </a:r>
            <a:r>
              <a:rPr lang="en-GB" sz="700" err="1"/>
              <a:t>cumecs</a:t>
            </a:r>
            <a:r>
              <a:rPr lang="en-GB" sz="700"/>
              <a:t>). The discharge from a drainage basin depends on precipitation, evapotranspiration and storage factors. Drainage basin discharge = precipitation – evapotranspiration +/- changes in storage.</a:t>
            </a:r>
          </a:p>
          <a:p>
            <a:pPr>
              <a:lnSpc>
                <a:spcPct val="100000"/>
              </a:lnSpc>
            </a:pPr>
            <a:endParaRPr lang="en-GB" sz="700" u="sng"/>
          </a:p>
          <a:p>
            <a:pPr>
              <a:lnSpc>
                <a:spcPct val="100000"/>
              </a:lnSpc>
            </a:pPr>
            <a:r>
              <a:rPr lang="en-GB" sz="700" u="sng"/>
              <a:t>Data sources</a:t>
            </a:r>
          </a:p>
          <a:p>
            <a:pPr marL="36900" indent="0">
              <a:lnSpc>
                <a:spcPct val="100000"/>
              </a:lnSpc>
              <a:buNone/>
            </a:pPr>
            <a:r>
              <a:rPr lang="en-GB" sz="700"/>
              <a:t>- Open </a:t>
            </a:r>
            <a:r>
              <a:rPr lang="en-GB" sz="700" err="1"/>
              <a:t>Meteo</a:t>
            </a:r>
            <a:r>
              <a:rPr lang="en-GB" sz="700"/>
              <a:t> Flood API (</a:t>
            </a:r>
            <a:r>
              <a:rPr lang="en-GB" sz="700" err="1"/>
              <a:t>GloFAS</a:t>
            </a:r>
            <a:r>
              <a:rPr lang="en-GB" sz="700"/>
              <a:t>), 1990-2020, Queensland</a:t>
            </a:r>
          </a:p>
          <a:p>
            <a:pPr marL="36900" indent="0">
              <a:lnSpc>
                <a:spcPct val="100000"/>
              </a:lnSpc>
              <a:buNone/>
            </a:pPr>
            <a:r>
              <a:rPr lang="en-GB" sz="700"/>
              <a:t>- https://www.internetgeography.net/topics/river-discharge/</a:t>
            </a:r>
          </a:p>
          <a:p>
            <a:pPr>
              <a:lnSpc>
                <a:spcPct val="100000"/>
              </a:lnSpc>
            </a:pPr>
            <a:endParaRPr lang="en-GB" sz="700" u="sng"/>
          </a:p>
          <a:p>
            <a:pPr>
              <a:lnSpc>
                <a:spcPct val="100000"/>
              </a:lnSpc>
            </a:pPr>
            <a:r>
              <a:rPr lang="en-GB" sz="700" u="sng"/>
              <a:t>**Visualisation**</a:t>
            </a:r>
          </a:p>
          <a:p>
            <a:pPr marL="36900" indent="0">
              <a:lnSpc>
                <a:spcPct val="100000"/>
              </a:lnSpc>
              <a:buNone/>
            </a:pPr>
            <a:r>
              <a:rPr lang="en-GB" sz="700"/>
              <a:t>- River discharge time series</a:t>
            </a:r>
          </a:p>
          <a:p>
            <a:pPr marL="36900" indent="0">
              <a:lnSpc>
                <a:spcPct val="100000"/>
              </a:lnSpc>
              <a:buNone/>
            </a:pPr>
            <a:r>
              <a:rPr lang="en-GB" sz="700"/>
              <a:t>- Rainfall over time series</a:t>
            </a:r>
            <a:endParaRPr lang="en-AU" sz="700"/>
          </a:p>
        </p:txBody>
      </p:sp>
      <p:pic>
        <p:nvPicPr>
          <p:cNvPr id="5" name="Picture 4" descr="Rough stormy water in motion">
            <a:extLst>
              <a:ext uri="{FF2B5EF4-FFF2-40B4-BE49-F238E27FC236}">
                <a16:creationId xmlns:a16="http://schemas.microsoft.com/office/drawing/2014/main" id="{5EC9361B-52D5-3824-F8F3-EF67CD4BF1F6}"/>
              </a:ext>
            </a:extLst>
          </p:cNvPr>
          <p:cNvPicPr>
            <a:picLocks noChangeAspect="1"/>
          </p:cNvPicPr>
          <p:nvPr/>
        </p:nvPicPr>
        <p:blipFill rotWithShape="1">
          <a:blip r:embed="rId3"/>
          <a:srcRect l="30699" r="24804" b="-1"/>
          <a:stretch/>
        </p:blipFill>
        <p:spPr>
          <a:xfrm>
            <a:off x="7620351" y="10"/>
            <a:ext cx="4571649" cy="6857990"/>
          </a:xfrm>
          <a:prstGeom prst="rect">
            <a:avLst/>
          </a:prstGeom>
        </p:spPr>
      </p:pic>
      <p:pic>
        <p:nvPicPr>
          <p:cNvPr id="11" name="Picture 10">
            <a:extLst>
              <a:ext uri="{FF2B5EF4-FFF2-40B4-BE49-F238E27FC236}">
                <a16:creationId xmlns:a16="http://schemas.microsoft.com/office/drawing/2014/main" id="{E0BE7827-5B1A-4F37-BF70-19F7C5C6BDE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964" r="2807" b="1446"/>
          <a:stretch/>
        </p:blipFill>
        <p:spPr>
          <a:xfrm>
            <a:off x="7501468" y="1"/>
            <a:ext cx="4690532" cy="6858000"/>
          </a:xfrm>
          <a:prstGeom prst="rect">
            <a:avLst/>
          </a:prstGeom>
        </p:spPr>
      </p:pic>
    </p:spTree>
    <p:extLst>
      <p:ext uri="{BB962C8B-B14F-4D97-AF65-F5344CB8AC3E}">
        <p14:creationId xmlns:p14="http://schemas.microsoft.com/office/powerpoint/2010/main" val="10746310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5971FA-88EA-C6FA-1B28-BBF38ADD1561}"/>
              </a:ext>
            </a:extLst>
          </p:cNvPr>
          <p:cNvSpPr>
            <a:spLocks noGrp="1"/>
          </p:cNvSpPr>
          <p:nvPr>
            <p:ph type="title"/>
          </p:nvPr>
        </p:nvSpPr>
        <p:spPr/>
        <p:txBody>
          <a:bodyPr/>
          <a:lstStyle/>
          <a:p>
            <a:r>
              <a:rPr lang="en-AU" dirty="0"/>
              <a:t>Flood and rainfall data over time</a:t>
            </a:r>
          </a:p>
        </p:txBody>
      </p:sp>
      <p:sp>
        <p:nvSpPr>
          <p:cNvPr id="3" name="Text Placeholder 2">
            <a:extLst>
              <a:ext uri="{FF2B5EF4-FFF2-40B4-BE49-F238E27FC236}">
                <a16:creationId xmlns:a16="http://schemas.microsoft.com/office/drawing/2014/main" id="{6A0F6446-1C2B-A9B5-45C6-AB08FD473970}"/>
              </a:ext>
            </a:extLst>
          </p:cNvPr>
          <p:cNvSpPr>
            <a:spLocks noGrp="1"/>
          </p:cNvSpPr>
          <p:nvPr>
            <p:ph type="body" idx="1"/>
          </p:nvPr>
        </p:nvSpPr>
        <p:spPr/>
        <p:txBody>
          <a:bodyPr/>
          <a:lstStyle/>
          <a:p>
            <a:r>
              <a:rPr lang="en-AU" dirty="0"/>
              <a:t>Average river discharge by year</a:t>
            </a:r>
          </a:p>
        </p:txBody>
      </p:sp>
      <p:pic>
        <p:nvPicPr>
          <p:cNvPr id="8" name="Content Placeholder 7" descr="A graph of a number of river discharges&#10;&#10;Description automatically generated">
            <a:extLst>
              <a:ext uri="{FF2B5EF4-FFF2-40B4-BE49-F238E27FC236}">
                <a16:creationId xmlns:a16="http://schemas.microsoft.com/office/drawing/2014/main" id="{705C4921-7846-5CFC-9A43-34C0C79D39D0}"/>
              </a:ext>
            </a:extLst>
          </p:cNvPr>
          <p:cNvPicPr>
            <a:picLocks noGrp="1" noChangeAspect="1"/>
          </p:cNvPicPr>
          <p:nvPr>
            <p:ph sz="half" idx="2"/>
          </p:nvPr>
        </p:nvPicPr>
        <p:blipFill>
          <a:blip r:embed="rId2"/>
          <a:stretch>
            <a:fillRect/>
          </a:stretch>
        </p:blipFill>
        <p:spPr>
          <a:xfrm>
            <a:off x="1251386" y="2701925"/>
            <a:ext cx="4353640" cy="3043238"/>
          </a:xfrm>
        </p:spPr>
      </p:pic>
      <p:sp>
        <p:nvSpPr>
          <p:cNvPr id="5" name="Text Placeholder 4">
            <a:extLst>
              <a:ext uri="{FF2B5EF4-FFF2-40B4-BE49-F238E27FC236}">
                <a16:creationId xmlns:a16="http://schemas.microsoft.com/office/drawing/2014/main" id="{702F7F52-F48B-364A-8252-9BB29EC63F44}"/>
              </a:ext>
            </a:extLst>
          </p:cNvPr>
          <p:cNvSpPr>
            <a:spLocks noGrp="1"/>
          </p:cNvSpPr>
          <p:nvPr>
            <p:ph type="body" sz="quarter" idx="3"/>
          </p:nvPr>
        </p:nvSpPr>
        <p:spPr/>
        <p:txBody>
          <a:bodyPr/>
          <a:lstStyle/>
          <a:p>
            <a:r>
              <a:rPr lang="en-AU" dirty="0"/>
              <a:t>Average rainfall per year</a:t>
            </a:r>
          </a:p>
        </p:txBody>
      </p:sp>
      <p:pic>
        <p:nvPicPr>
          <p:cNvPr id="10" name="Content Placeholder 9" descr="A graph of a number of rainfall&#10;&#10;Description automatically generated">
            <a:extLst>
              <a:ext uri="{FF2B5EF4-FFF2-40B4-BE49-F238E27FC236}">
                <a16:creationId xmlns:a16="http://schemas.microsoft.com/office/drawing/2014/main" id="{1453BA8F-9539-CCFC-214D-541A55842983}"/>
              </a:ext>
            </a:extLst>
          </p:cNvPr>
          <p:cNvPicPr>
            <a:picLocks noGrp="1" noChangeAspect="1"/>
          </p:cNvPicPr>
          <p:nvPr>
            <p:ph sz="quarter" idx="4"/>
          </p:nvPr>
        </p:nvPicPr>
        <p:blipFill>
          <a:blip r:embed="rId3"/>
          <a:stretch>
            <a:fillRect/>
          </a:stretch>
        </p:blipFill>
        <p:spPr>
          <a:xfrm>
            <a:off x="6676170" y="2701925"/>
            <a:ext cx="4153022" cy="3043238"/>
          </a:xfrm>
        </p:spPr>
      </p:pic>
    </p:spTree>
    <p:extLst>
      <p:ext uri="{BB962C8B-B14F-4D97-AF65-F5344CB8AC3E}">
        <p14:creationId xmlns:p14="http://schemas.microsoft.com/office/powerpoint/2010/main" val="29070319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98318E6-69F4-42F4-AB85-F01AA0DAF3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064452D-8CF9-CC3E-BEA5-0E3CA4250E75}"/>
              </a:ext>
            </a:extLst>
          </p:cNvPr>
          <p:cNvSpPr>
            <a:spLocks noGrp="1"/>
          </p:cNvSpPr>
          <p:nvPr>
            <p:ph type="title"/>
          </p:nvPr>
        </p:nvSpPr>
        <p:spPr>
          <a:xfrm>
            <a:off x="5146160" y="609599"/>
            <a:ext cx="5978072" cy="1505804"/>
          </a:xfrm>
        </p:spPr>
        <p:txBody>
          <a:bodyPr>
            <a:normAutofit/>
          </a:bodyPr>
          <a:lstStyle/>
          <a:p>
            <a:r>
              <a:rPr lang="en-AU" dirty="0"/>
              <a:t>Analysis</a:t>
            </a:r>
          </a:p>
        </p:txBody>
      </p:sp>
      <p:pic>
        <p:nvPicPr>
          <p:cNvPr id="5" name="Picture 4" descr="Trees and a river">
            <a:extLst>
              <a:ext uri="{FF2B5EF4-FFF2-40B4-BE49-F238E27FC236}">
                <a16:creationId xmlns:a16="http://schemas.microsoft.com/office/drawing/2014/main" id="{39A497D3-CBC2-A155-E2BB-0578513E8225}"/>
              </a:ext>
            </a:extLst>
          </p:cNvPr>
          <p:cNvPicPr>
            <a:picLocks noChangeAspect="1"/>
          </p:cNvPicPr>
          <p:nvPr/>
        </p:nvPicPr>
        <p:blipFill rotWithShape="1">
          <a:blip r:embed="rId3"/>
          <a:srcRect l="26001" r="29502" b="-2"/>
          <a:stretch/>
        </p:blipFill>
        <p:spPr>
          <a:xfrm>
            <a:off x="-10649" y="1"/>
            <a:ext cx="4571649" cy="6858000"/>
          </a:xfrm>
          <a:prstGeom prst="rect">
            <a:avLst/>
          </a:prstGeom>
        </p:spPr>
      </p:pic>
      <p:pic>
        <p:nvPicPr>
          <p:cNvPr id="11" name="Picture 10">
            <a:extLst>
              <a:ext uri="{FF2B5EF4-FFF2-40B4-BE49-F238E27FC236}">
                <a16:creationId xmlns:a16="http://schemas.microsoft.com/office/drawing/2014/main" id="{559DF61F-9058-49C9-8F75-DC501F983B0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964" r="2807" b="1446"/>
          <a:stretch/>
        </p:blipFill>
        <p:spPr>
          <a:xfrm>
            <a:off x="-10649" y="1"/>
            <a:ext cx="4690532" cy="6858000"/>
          </a:xfrm>
          <a:prstGeom prst="rect">
            <a:avLst/>
          </a:prstGeom>
        </p:spPr>
      </p:pic>
      <p:sp>
        <p:nvSpPr>
          <p:cNvPr id="3" name="Content Placeholder 2">
            <a:extLst>
              <a:ext uri="{FF2B5EF4-FFF2-40B4-BE49-F238E27FC236}">
                <a16:creationId xmlns:a16="http://schemas.microsoft.com/office/drawing/2014/main" id="{8DE2FF21-F490-7506-7DEF-63BE19CE28C4}"/>
              </a:ext>
            </a:extLst>
          </p:cNvPr>
          <p:cNvSpPr>
            <a:spLocks noGrp="1"/>
          </p:cNvSpPr>
          <p:nvPr>
            <p:ph idx="1"/>
          </p:nvPr>
        </p:nvSpPr>
        <p:spPr>
          <a:xfrm>
            <a:off x="5146160" y="2286000"/>
            <a:ext cx="5978072" cy="3477088"/>
          </a:xfrm>
        </p:spPr>
        <p:txBody>
          <a:bodyPr anchor="ctr">
            <a:normAutofit/>
          </a:bodyPr>
          <a:lstStyle/>
          <a:p>
            <a:pPr>
              <a:lnSpc>
                <a:spcPct val="100000"/>
              </a:lnSpc>
            </a:pPr>
            <a:r>
              <a:rPr lang="en-GB" sz="900"/>
              <a:t>The average rainfall for Brisbane is higher than Townsville</a:t>
            </a:r>
          </a:p>
          <a:p>
            <a:pPr>
              <a:lnSpc>
                <a:spcPct val="100000"/>
              </a:lnSpc>
            </a:pPr>
            <a:endParaRPr lang="en-GB" sz="900"/>
          </a:p>
          <a:p>
            <a:pPr>
              <a:lnSpc>
                <a:spcPct val="100000"/>
              </a:lnSpc>
            </a:pPr>
            <a:r>
              <a:rPr lang="en-GB" sz="900"/>
              <a:t>The average river discharge which can be the assumed as flood risk is greater in Townsville compared to Brisbane even though the average rainfall is higher in Brisbane</a:t>
            </a:r>
          </a:p>
          <a:p>
            <a:pPr>
              <a:lnSpc>
                <a:spcPct val="100000"/>
              </a:lnSpc>
            </a:pPr>
            <a:endParaRPr lang="en-GB" sz="900"/>
          </a:p>
          <a:p>
            <a:pPr>
              <a:lnSpc>
                <a:spcPct val="100000"/>
              </a:lnSpc>
            </a:pPr>
            <a:r>
              <a:rPr lang="en-GB" sz="900"/>
              <a:t>We can conclude a null hypothesis that increased rainfall equals increased river discharge and therefore flood risk for the two cities</a:t>
            </a:r>
          </a:p>
          <a:p>
            <a:pPr>
              <a:lnSpc>
                <a:spcPct val="100000"/>
              </a:lnSpc>
            </a:pPr>
            <a:endParaRPr lang="en-GB" sz="900"/>
          </a:p>
          <a:p>
            <a:pPr>
              <a:lnSpc>
                <a:spcPct val="100000"/>
              </a:lnSpc>
            </a:pPr>
            <a:r>
              <a:rPr lang="en-GB" sz="900"/>
              <a:t>River discharge has not increased in severity over time, there is no pattern for higher than average river discharge for either city resulting in a null hypothesis</a:t>
            </a:r>
          </a:p>
          <a:p>
            <a:pPr>
              <a:lnSpc>
                <a:spcPct val="100000"/>
              </a:lnSpc>
            </a:pPr>
            <a:endParaRPr lang="en-GB" sz="900"/>
          </a:p>
          <a:p>
            <a:pPr>
              <a:lnSpc>
                <a:spcPct val="100000"/>
              </a:lnSpc>
            </a:pPr>
            <a:r>
              <a:rPr lang="en-GB" sz="900"/>
              <a:t>Rainfall average mm has increased above 75mm in the last 10 years compared to previous years where there were peaks above 150 and dips below 50. Average rainfall has been consistently more severe from 2010 - 2020 compared with 1990 to 2010 where there are 3 sharp peaks and lower average rainfall.</a:t>
            </a:r>
            <a:endParaRPr lang="en-AU" sz="900"/>
          </a:p>
        </p:txBody>
      </p:sp>
    </p:spTree>
    <p:extLst>
      <p:ext uri="{BB962C8B-B14F-4D97-AF65-F5344CB8AC3E}">
        <p14:creationId xmlns:p14="http://schemas.microsoft.com/office/powerpoint/2010/main" val="1898016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14C9BD-14FE-7194-CD49-C4250CF7C8BF}"/>
              </a:ext>
            </a:extLst>
          </p:cNvPr>
          <p:cNvSpPr>
            <a:spLocks noGrp="1"/>
          </p:cNvSpPr>
          <p:nvPr>
            <p:ph type="title"/>
          </p:nvPr>
        </p:nvSpPr>
        <p:spPr>
          <a:xfrm>
            <a:off x="633743" y="609599"/>
            <a:ext cx="3413156" cy="5273675"/>
          </a:xfrm>
        </p:spPr>
        <p:txBody>
          <a:bodyPr>
            <a:normAutofit/>
          </a:bodyPr>
          <a:lstStyle/>
          <a:p>
            <a:br>
              <a:rPr lang="en-GB" sz="3900" b="1" i="0">
                <a:effectLst/>
                <a:latin typeface="-apple-system"/>
              </a:rPr>
            </a:br>
            <a:r>
              <a:rPr lang="en-GB" sz="3900" b="0" i="0">
                <a:effectLst/>
                <a:latin typeface="Arial" panose="020B0604020202020204" pitchFamily="34" charset="0"/>
              </a:rPr>
              <a:t>The </a:t>
            </a:r>
            <a:r>
              <a:rPr lang="en-GB" sz="3900">
                <a:effectLst/>
                <a:latin typeface="Arial" panose="020B0604020202020204" pitchFamily="34" charset="0"/>
              </a:rPr>
              <a:t>a</a:t>
            </a:r>
            <a:r>
              <a:rPr lang="en-GB" sz="3900" b="0" i="0">
                <a:effectLst/>
                <a:latin typeface="Arial" panose="020B0604020202020204" pitchFamily="34" charset="0"/>
              </a:rPr>
              <a:t>ssociation between Temperature, Rainfall and Flooding in Queensland</a:t>
            </a:r>
            <a:br>
              <a:rPr lang="en-GB" sz="3900" b="1" i="0">
                <a:effectLst/>
                <a:latin typeface="-apple-system"/>
              </a:rPr>
            </a:br>
            <a:endParaRPr lang="en-AU" sz="3900"/>
          </a:p>
        </p:txBody>
      </p:sp>
      <p:pic>
        <p:nvPicPr>
          <p:cNvPr id="9" name="Picture 8">
            <a:extLst>
              <a:ext uri="{FF2B5EF4-FFF2-40B4-BE49-F238E27FC236}">
                <a16:creationId xmlns:a16="http://schemas.microsoft.com/office/drawing/2014/main" id="{82AABC82-C2D1-4340-A6DF-6E73DF06FCA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964" r="2807" b="1446"/>
          <a:stretch/>
        </p:blipFill>
        <p:spPr>
          <a:xfrm>
            <a:off x="4639056" y="2"/>
            <a:ext cx="7552944" cy="6857998"/>
          </a:xfrm>
          <a:prstGeom prst="rect">
            <a:avLst/>
          </a:prstGeom>
        </p:spPr>
      </p:pic>
      <p:graphicFrame>
        <p:nvGraphicFramePr>
          <p:cNvPr id="5" name="Content Placeholder 2">
            <a:extLst>
              <a:ext uri="{FF2B5EF4-FFF2-40B4-BE49-F238E27FC236}">
                <a16:creationId xmlns:a16="http://schemas.microsoft.com/office/drawing/2014/main" id="{7B40979E-4112-5A69-8C14-207DC0C837DA}"/>
              </a:ext>
            </a:extLst>
          </p:cNvPr>
          <p:cNvGraphicFramePr>
            <a:graphicFrameLocks noGrp="1"/>
          </p:cNvGraphicFramePr>
          <p:nvPr>
            <p:ph idx="1"/>
            <p:extLst>
              <p:ext uri="{D42A27DB-BD31-4B8C-83A1-F6EECF244321}">
                <p14:modId xmlns:p14="http://schemas.microsoft.com/office/powerpoint/2010/main" val="3638378957"/>
              </p:ext>
            </p:extLst>
          </p:nvPr>
        </p:nvGraphicFramePr>
        <p:xfrm>
          <a:off x="5282521" y="709683"/>
          <a:ext cx="6266011" cy="489954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9970531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1E70A317-DCED-4E80-AA2D-467D8702E5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5B6C2DF-E076-5065-0E94-B2B814480DBE}"/>
              </a:ext>
            </a:extLst>
          </p:cNvPr>
          <p:cNvSpPr>
            <a:spLocks noGrp="1"/>
          </p:cNvSpPr>
          <p:nvPr>
            <p:ph type="title"/>
          </p:nvPr>
        </p:nvSpPr>
        <p:spPr>
          <a:xfrm>
            <a:off x="861791" y="835383"/>
            <a:ext cx="3382832" cy="3499549"/>
          </a:xfrm>
        </p:spPr>
        <p:txBody>
          <a:bodyPr vert="horz" lIns="91440" tIns="45720" rIns="91440" bIns="45720" rtlCol="0" anchor="b">
            <a:normAutofit/>
          </a:bodyPr>
          <a:lstStyle/>
          <a:p>
            <a:pPr algn="l"/>
            <a:r>
              <a:rPr lang="en-US" sz="4200">
                <a:cs typeface="Times New Roman" panose="02020603050405020304" pitchFamily="18" charset="0"/>
              </a:rPr>
              <a:t>Frequency and intensity of flooding events from 1990 - 2020</a:t>
            </a:r>
            <a:endParaRPr lang="en-US" sz="4200"/>
          </a:p>
        </p:txBody>
      </p:sp>
      <p:sp>
        <p:nvSpPr>
          <p:cNvPr id="19" name="Rectangle 18">
            <a:extLst>
              <a:ext uri="{FF2B5EF4-FFF2-40B4-BE49-F238E27FC236}">
                <a16:creationId xmlns:a16="http://schemas.microsoft.com/office/drawing/2014/main" id="{A6D87845-294F-40CB-BC48-46455460D2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5671" y="0"/>
            <a:ext cx="7536329"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466A8F1E-7FF5-3302-BBA4-87FF56B02B16}"/>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28736" r="-1" b="-1"/>
          <a:stretch/>
        </p:blipFill>
        <p:spPr>
          <a:xfrm>
            <a:off x="5324315" y="2319298"/>
            <a:ext cx="6197668" cy="2219404"/>
          </a:xfrm>
          <a:prstGeom prst="rect">
            <a:avLst/>
          </a:prstGeom>
        </p:spPr>
      </p:pic>
    </p:spTree>
    <p:extLst>
      <p:ext uri="{BB962C8B-B14F-4D97-AF65-F5344CB8AC3E}">
        <p14:creationId xmlns:p14="http://schemas.microsoft.com/office/powerpoint/2010/main" val="38788954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98FD4FC-479A-4C2B-84A5-CF81E055FB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Freeform 5">
            <a:extLst>
              <a:ext uri="{FF2B5EF4-FFF2-40B4-BE49-F238E27FC236}">
                <a16:creationId xmlns:a16="http://schemas.microsoft.com/office/drawing/2014/main" id="{37D54B6C-87D0-4C03-8335-3955179D2B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8536" y="1371603"/>
            <a:ext cx="5624423"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0875DAA4-07E2-08B8-56AD-603BBDB8A767}"/>
              </a:ext>
            </a:extLst>
          </p:cNvPr>
          <p:cNvSpPr>
            <a:spLocks noGrp="1"/>
          </p:cNvSpPr>
          <p:nvPr>
            <p:ph type="title"/>
          </p:nvPr>
        </p:nvSpPr>
        <p:spPr>
          <a:xfrm>
            <a:off x="1039905" y="845387"/>
            <a:ext cx="3470310" cy="1066689"/>
          </a:xfrm>
        </p:spPr>
        <p:txBody>
          <a:bodyPr anchor="b">
            <a:normAutofit/>
          </a:bodyPr>
          <a:lstStyle/>
          <a:p>
            <a:pPr algn="l"/>
            <a:r>
              <a:rPr lang="en-AU" sz="2400"/>
              <a:t>Correlation Matrix Heatmap</a:t>
            </a:r>
          </a:p>
        </p:txBody>
      </p:sp>
      <p:sp>
        <p:nvSpPr>
          <p:cNvPr id="3" name="Content Placeholder 2">
            <a:extLst>
              <a:ext uri="{FF2B5EF4-FFF2-40B4-BE49-F238E27FC236}">
                <a16:creationId xmlns:a16="http://schemas.microsoft.com/office/drawing/2014/main" id="{9733350D-C17F-3A71-9976-5A6AAD41103C}"/>
              </a:ext>
            </a:extLst>
          </p:cNvPr>
          <p:cNvSpPr>
            <a:spLocks noGrp="1"/>
          </p:cNvSpPr>
          <p:nvPr>
            <p:ph idx="1"/>
          </p:nvPr>
        </p:nvSpPr>
        <p:spPr>
          <a:xfrm>
            <a:off x="1039905" y="2147862"/>
            <a:ext cx="3405573" cy="3499563"/>
          </a:xfrm>
        </p:spPr>
        <p:txBody>
          <a:bodyPr anchor="t">
            <a:normAutofit/>
          </a:bodyPr>
          <a:lstStyle/>
          <a:p>
            <a:r>
              <a:rPr lang="en-AU" sz="1600" kern="100">
                <a:effectLst/>
                <a:latin typeface="Arial" panose="020B0604020202020204" pitchFamily="34" charset="0"/>
                <a:ea typeface="Calibri" panose="020F0502020204030204" pitchFamily="34" charset="0"/>
                <a:cs typeface="Times New Roman" panose="02020603050405020304" pitchFamily="18" charset="0"/>
              </a:rPr>
              <a:t>Utilized a cool-warm color palette to represent the strength and direction of correlations</a:t>
            </a:r>
            <a:endParaRPr lang="en-AU" sz="1600" kern="100">
              <a:effectLst/>
              <a:latin typeface="Calibri" panose="020F0502020204030204" pitchFamily="34" charset="0"/>
              <a:ea typeface="Calibri" panose="020F0502020204030204" pitchFamily="34" charset="0"/>
              <a:cs typeface="Times New Roman" panose="02020603050405020304" pitchFamily="18" charset="0"/>
            </a:endParaRPr>
          </a:p>
          <a:p>
            <a:r>
              <a:rPr lang="en-AU" sz="1600" kern="100">
                <a:effectLst/>
                <a:latin typeface="Arial" panose="020B0604020202020204" pitchFamily="34" charset="0"/>
                <a:ea typeface="Calibri" panose="020F0502020204030204" pitchFamily="34" charset="0"/>
                <a:cs typeface="Times New Roman" panose="02020603050405020304" pitchFamily="18" charset="0"/>
              </a:rPr>
              <a:t>Annotated the heatmap with the correlation coefficients</a:t>
            </a:r>
            <a:endParaRPr lang="en-AU" sz="1600" kern="100">
              <a:effectLst/>
              <a:latin typeface="Calibri" panose="020F0502020204030204" pitchFamily="34" charset="0"/>
              <a:ea typeface="Calibri" panose="020F0502020204030204" pitchFamily="34" charset="0"/>
              <a:cs typeface="Times New Roman" panose="02020603050405020304" pitchFamily="18" charset="0"/>
            </a:endParaRPr>
          </a:p>
          <a:p>
            <a:r>
              <a:rPr lang="en-AU" sz="1600" kern="100">
                <a:effectLst/>
                <a:latin typeface="Arial" panose="020B0604020202020204" pitchFamily="34" charset="0"/>
                <a:ea typeface="Calibri" panose="020F0502020204030204" pitchFamily="34" charset="0"/>
                <a:cs typeface="Times New Roman" panose="02020603050405020304" pitchFamily="18" charset="0"/>
              </a:rPr>
              <a:t>Highlighted the associations between maximum flood values, mean temperature values, and rainfall data</a:t>
            </a:r>
          </a:p>
          <a:p>
            <a:endParaRPr lang="en-AU" sz="1600" kern="100">
              <a:effectLst/>
              <a:latin typeface="Calibri" panose="020F0502020204030204" pitchFamily="34" charset="0"/>
              <a:ea typeface="Calibri" panose="020F0502020204030204" pitchFamily="34" charset="0"/>
              <a:cs typeface="Times New Roman" panose="02020603050405020304" pitchFamily="18" charset="0"/>
            </a:endParaRPr>
          </a:p>
          <a:p>
            <a:endParaRPr lang="en-AU" sz="1600"/>
          </a:p>
        </p:txBody>
      </p:sp>
      <p:pic>
        <p:nvPicPr>
          <p:cNvPr id="4" name="Picture 3">
            <a:extLst>
              <a:ext uri="{FF2B5EF4-FFF2-40B4-BE49-F238E27FC236}">
                <a16:creationId xmlns:a16="http://schemas.microsoft.com/office/drawing/2014/main" id="{552C061B-5478-57DA-D7E1-96209F26BA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87351" y="1269758"/>
            <a:ext cx="6161183" cy="4328230"/>
          </a:xfrm>
          <a:prstGeom prst="rect">
            <a:avLst/>
          </a:prstGeom>
        </p:spPr>
      </p:pic>
    </p:spTree>
    <p:extLst>
      <p:ext uri="{BB962C8B-B14F-4D97-AF65-F5344CB8AC3E}">
        <p14:creationId xmlns:p14="http://schemas.microsoft.com/office/powerpoint/2010/main" val="6398041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98FD4FC-479A-4C2B-84A5-CF81E055FB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Freeform 5">
            <a:extLst>
              <a:ext uri="{FF2B5EF4-FFF2-40B4-BE49-F238E27FC236}">
                <a16:creationId xmlns:a16="http://schemas.microsoft.com/office/drawing/2014/main" id="{37D54B6C-87D0-4C03-8335-3955179D2B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8536" y="1371603"/>
            <a:ext cx="5624423"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194FEBD2-0713-FA16-2E7F-BD01A65E71F4}"/>
              </a:ext>
            </a:extLst>
          </p:cNvPr>
          <p:cNvSpPr>
            <a:spLocks noGrp="1"/>
          </p:cNvSpPr>
          <p:nvPr>
            <p:ph type="title"/>
          </p:nvPr>
        </p:nvSpPr>
        <p:spPr>
          <a:xfrm>
            <a:off x="1039905" y="845387"/>
            <a:ext cx="3470310" cy="1066689"/>
          </a:xfrm>
        </p:spPr>
        <p:txBody>
          <a:bodyPr anchor="b">
            <a:normAutofit/>
          </a:bodyPr>
          <a:lstStyle/>
          <a:p>
            <a:pPr algn="l"/>
            <a:r>
              <a:rPr lang="en-AU" sz="2400"/>
              <a:t>Linear Regression Analysis</a:t>
            </a:r>
          </a:p>
        </p:txBody>
      </p:sp>
      <p:sp>
        <p:nvSpPr>
          <p:cNvPr id="3" name="Content Placeholder 2">
            <a:extLst>
              <a:ext uri="{FF2B5EF4-FFF2-40B4-BE49-F238E27FC236}">
                <a16:creationId xmlns:a16="http://schemas.microsoft.com/office/drawing/2014/main" id="{D0D7406B-02BE-AA0C-27E8-70971E8A459E}"/>
              </a:ext>
            </a:extLst>
          </p:cNvPr>
          <p:cNvSpPr>
            <a:spLocks noGrp="1"/>
          </p:cNvSpPr>
          <p:nvPr>
            <p:ph idx="1"/>
          </p:nvPr>
        </p:nvSpPr>
        <p:spPr>
          <a:xfrm>
            <a:off x="1039905" y="2147862"/>
            <a:ext cx="3405573" cy="3499563"/>
          </a:xfrm>
        </p:spPr>
        <p:txBody>
          <a:bodyPr anchor="t">
            <a:normAutofit/>
          </a:bodyPr>
          <a:lstStyle/>
          <a:p>
            <a:r>
              <a:rPr lang="en-AU" sz="1600" kern="100">
                <a:effectLst/>
                <a:latin typeface="Arial" panose="020B0604020202020204" pitchFamily="34" charset="0"/>
                <a:ea typeface="Calibri" panose="020F0502020204030204" pitchFamily="34" charset="0"/>
                <a:cs typeface="Times New Roman" panose="02020603050405020304" pitchFamily="18" charset="0"/>
              </a:rPr>
              <a:t>Utilized the statsmodels library to perform a linear regression analysis</a:t>
            </a:r>
            <a:endParaRPr lang="en-AU" sz="1600" kern="100">
              <a:effectLst/>
              <a:latin typeface="Calibri" panose="020F0502020204030204" pitchFamily="34" charset="0"/>
              <a:ea typeface="Calibri" panose="020F0502020204030204" pitchFamily="34" charset="0"/>
              <a:cs typeface="Times New Roman" panose="02020603050405020304" pitchFamily="18" charset="0"/>
            </a:endParaRPr>
          </a:p>
          <a:p>
            <a:r>
              <a:rPr lang="en-AU" sz="1600" kern="100">
                <a:effectLst/>
                <a:latin typeface="Arial" panose="020B0604020202020204" pitchFamily="34" charset="0"/>
                <a:ea typeface="Calibri" panose="020F0502020204030204" pitchFamily="34" charset="0"/>
                <a:cs typeface="Times New Roman" panose="02020603050405020304" pitchFamily="18" charset="0"/>
              </a:rPr>
              <a:t>Created a DataFrame with the variables of interest (flooding, temperature, rainfall)</a:t>
            </a:r>
            <a:endParaRPr lang="en-AU" sz="1600" kern="100">
              <a:effectLst/>
              <a:latin typeface="Calibri" panose="020F0502020204030204" pitchFamily="34" charset="0"/>
              <a:ea typeface="Calibri" panose="020F0502020204030204" pitchFamily="34" charset="0"/>
              <a:cs typeface="Times New Roman" panose="02020603050405020304" pitchFamily="18" charset="0"/>
            </a:endParaRPr>
          </a:p>
          <a:p>
            <a:r>
              <a:rPr lang="en-AU" sz="1600" kern="100">
                <a:effectLst/>
                <a:latin typeface="Arial" panose="020B0604020202020204" pitchFamily="34" charset="0"/>
                <a:ea typeface="Calibri" panose="020F0502020204030204" pitchFamily="34" charset="0"/>
                <a:cs typeface="Times New Roman" panose="02020603050405020304" pitchFamily="18" charset="0"/>
              </a:rPr>
              <a:t>Fit a linear regression model using the Ordinary Least Squares (OLS) method</a:t>
            </a:r>
          </a:p>
          <a:p>
            <a:endParaRPr lang="en-AU" sz="1600" kern="100">
              <a:effectLst/>
              <a:latin typeface="Calibri" panose="020F0502020204030204" pitchFamily="34" charset="0"/>
              <a:ea typeface="Calibri" panose="020F0502020204030204" pitchFamily="34" charset="0"/>
              <a:cs typeface="Times New Roman" panose="02020603050405020304" pitchFamily="18" charset="0"/>
            </a:endParaRPr>
          </a:p>
          <a:p>
            <a:endParaRPr lang="en-AU" sz="1600"/>
          </a:p>
        </p:txBody>
      </p:sp>
      <p:pic>
        <p:nvPicPr>
          <p:cNvPr id="4" name="Picture 3">
            <a:extLst>
              <a:ext uri="{FF2B5EF4-FFF2-40B4-BE49-F238E27FC236}">
                <a16:creationId xmlns:a16="http://schemas.microsoft.com/office/drawing/2014/main" id="{FFA4C023-D037-F0E3-9BDB-6FBCBF0A9D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87351" y="1847369"/>
            <a:ext cx="6161183" cy="3173008"/>
          </a:xfrm>
          <a:prstGeom prst="rect">
            <a:avLst/>
          </a:prstGeom>
        </p:spPr>
      </p:pic>
    </p:spTree>
    <p:extLst>
      <p:ext uri="{BB962C8B-B14F-4D97-AF65-F5344CB8AC3E}">
        <p14:creationId xmlns:p14="http://schemas.microsoft.com/office/powerpoint/2010/main" val="253175545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Arial Nova">
      <a:majorFont>
        <a:latin typeface="Arial Nova Light"/>
        <a:ea typeface=""/>
        <a:cs typeface=""/>
      </a:majorFont>
      <a:minorFont>
        <a:latin typeface="Arial Nova"/>
        <a:ea typeface=""/>
        <a:cs typeface=""/>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7E70FC5-1855-47AB-8CE1-CB3C873A8988}">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30CB38EC-895A-4F8F-8F75-E263501ABB5A}">
  <ds:schemaRefs>
    <ds:schemaRef ds:uri="http://schemas.microsoft.com/sharepoint/v3/contenttype/forms"/>
  </ds:schemaRefs>
</ds:datastoreItem>
</file>

<file path=customXml/itemProps3.xml><?xml version="1.0" encoding="utf-8"?>
<ds:datastoreItem xmlns:ds="http://schemas.openxmlformats.org/officeDocument/2006/customXml" ds:itemID="{5560E646-30AD-4BA0-97EA-A7A07DF5499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{35B08CCA-B795-4C78-B99E-D6DD2F5B797D}tf11665031_win32</Template>
  <TotalTime>157</TotalTime>
  <Words>813</Words>
  <Application>Microsoft Office PowerPoint</Application>
  <PresentationFormat>Widescreen</PresentationFormat>
  <Paragraphs>100</Paragraphs>
  <Slides>16</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16</vt:i4>
      </vt:variant>
    </vt:vector>
  </HeadingPairs>
  <TitlesOfParts>
    <vt:vector size="24" baseType="lpstr">
      <vt:lpstr>-apple-system</vt:lpstr>
      <vt:lpstr>Arial</vt:lpstr>
      <vt:lpstr>Arial Nova</vt:lpstr>
      <vt:lpstr>Arial Nova Light</vt:lpstr>
      <vt:lpstr>Calibri</vt:lpstr>
      <vt:lpstr>Symbol</vt:lpstr>
      <vt:lpstr>Wingdings 2</vt:lpstr>
      <vt:lpstr>SlateVTI</vt:lpstr>
      <vt:lpstr>Flood Analysis</vt:lpstr>
      <vt:lpstr>Breakdown of analysis</vt:lpstr>
      <vt:lpstr> Understand the shape of flooding and rainfall data over time </vt:lpstr>
      <vt:lpstr>Flood and rainfall data over time</vt:lpstr>
      <vt:lpstr>Analysis</vt:lpstr>
      <vt:lpstr> The association between Temperature, Rainfall and Flooding in Queensland </vt:lpstr>
      <vt:lpstr>Frequency and intensity of flooding events from 1990 - 2020</vt:lpstr>
      <vt:lpstr>Correlation Matrix Heatmap</vt:lpstr>
      <vt:lpstr>Linear Regression Analysis</vt:lpstr>
      <vt:lpstr> Impact of flooding on cattle headcounts and saleyard prices </vt:lpstr>
      <vt:lpstr>Impact of flooding on cattle headcounts and saleyard prices</vt:lpstr>
      <vt:lpstr>Impact of flooding on cattle headcounts and saleyard prices</vt:lpstr>
      <vt:lpstr>Analysis</vt:lpstr>
      <vt:lpstr> Forecasting spatial changes in agricultural productivity in 2040 </vt:lpstr>
      <vt:lpstr>PowerPoint Presentation</vt:lpstr>
      <vt:lpstr>Summary Analysis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Flood Analysis</dc:title>
  <dc:creator>Taryn Fordyce</dc:creator>
  <cp:lastModifiedBy>Taryn Fordyce</cp:lastModifiedBy>
  <cp:revision>12</cp:revision>
  <dcterms:created xsi:type="dcterms:W3CDTF">2023-07-18T08:00:46Z</dcterms:created>
  <dcterms:modified xsi:type="dcterms:W3CDTF">2023-07-19T08:31:38Z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